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3" r:id="rId13"/>
    <p:sldId id="274" r:id="rId14"/>
    <p:sldId id="275" r:id="rId15"/>
    <p:sldId id="268" r:id="rId16"/>
    <p:sldId id="276" r:id="rId17"/>
    <p:sldId id="271" r:id="rId18"/>
    <p:sldId id="269" r:id="rId19"/>
    <p:sldId id="270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D7D9-0DE5-4536-A1BF-087676E2CD7B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F1391B-9372-485C-BEE0-2732A3F9A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D7D9-0DE5-4536-A1BF-087676E2CD7B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391B-9372-485C-BEE0-2732A3F9A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D7D9-0DE5-4536-A1BF-087676E2CD7B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391B-9372-485C-BEE0-2732A3F9A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D7D9-0DE5-4536-A1BF-087676E2CD7B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FF1391B-9372-485C-BEE0-2732A3F9A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D7D9-0DE5-4536-A1BF-087676E2CD7B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391B-9372-485C-BEE0-2732A3F9A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D7D9-0DE5-4536-A1BF-087676E2CD7B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391B-9372-485C-BEE0-2732A3F9A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D7D9-0DE5-4536-A1BF-087676E2CD7B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FF1391B-9372-485C-BEE0-2732A3F9A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D7D9-0DE5-4536-A1BF-087676E2CD7B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391B-9372-485C-BEE0-2732A3F9A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D7D9-0DE5-4536-A1BF-087676E2CD7B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391B-9372-485C-BEE0-2732A3F9A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D7D9-0DE5-4536-A1BF-087676E2CD7B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391B-9372-485C-BEE0-2732A3F9A0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9D7D9-0DE5-4536-A1BF-087676E2CD7B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1391B-9372-485C-BEE0-2732A3F9A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A9D7D9-0DE5-4536-A1BF-087676E2CD7B}" type="datetimeFigureOut">
              <a:rPr lang="en-US" smtClean="0"/>
              <a:pPr/>
              <a:t>7/31/2017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FF1391B-9372-485C-BEE0-2732A3F9A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  Intro to environmental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 Science and the Environment</a:t>
            </a:r>
            <a:endParaRPr lang="en-US" dirty="0"/>
          </a:p>
        </p:txBody>
      </p:sp>
      <p:pic>
        <p:nvPicPr>
          <p:cNvPr id="1026" name="Picture 2" descr="C:\Documents and Settings\MSM15132\Local Settings\Temporary Internet Files\Content.IE5\GJUIHKTW\MP90042780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609600"/>
            <a:ext cx="3886200" cy="2866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Spaceship earth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Nickname for earth</a:t>
            </a:r>
          </a:p>
          <a:p>
            <a:r>
              <a:rPr lang="en-US" dirty="0" smtClean="0"/>
              <a:t>Closed system – the only thing that comes in is energy from the sun and the only thing that leaves is heat</a:t>
            </a:r>
          </a:p>
          <a:p>
            <a:r>
              <a:rPr lang="en-US" dirty="0" smtClean="0"/>
              <a:t>Cannot dispose of waste and cannot bring new material in</a:t>
            </a:r>
          </a:p>
          <a:p>
            <a:r>
              <a:rPr lang="en-US" dirty="0" smtClean="0"/>
              <a:t>Some supplies are limited</a:t>
            </a:r>
          </a:p>
          <a:p>
            <a:r>
              <a:rPr lang="en-US" dirty="0" smtClean="0"/>
              <a:t>Environmental problems occur on local, regional, and global levels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2971800"/>
            <a:ext cx="4343400" cy="3505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Problem:  Pressure on environment with population growth</a:t>
            </a:r>
          </a:p>
          <a:p>
            <a:pPr lvl="1"/>
            <a:r>
              <a:rPr lang="en-US" dirty="0" smtClean="0"/>
              <a:t>Ag and </a:t>
            </a:r>
            <a:r>
              <a:rPr lang="en-US" dirty="0" err="1" smtClean="0"/>
              <a:t>Indust</a:t>
            </a:r>
            <a:r>
              <a:rPr lang="en-US" dirty="0" smtClean="0"/>
              <a:t>. Revolution led to population boom</a:t>
            </a:r>
          </a:p>
          <a:p>
            <a:pPr lvl="1"/>
            <a:r>
              <a:rPr lang="en-US" dirty="0" smtClean="0"/>
              <a:t>Vast amounts of  resources are being used to feed the world</a:t>
            </a:r>
          </a:p>
          <a:p>
            <a:pPr lvl="1"/>
            <a:r>
              <a:rPr lang="en-US" dirty="0" smtClean="0"/>
              <a:t>Result = habitat destruction and pesticide pollution</a:t>
            </a:r>
            <a:endParaRPr lang="en-US" dirty="0"/>
          </a:p>
        </p:txBody>
      </p:sp>
      <p:pic>
        <p:nvPicPr>
          <p:cNvPr id="1028" name="Picture 4" descr="http://astroprofspage.com/wp-content/uploads/2007/11/GPN-2001-00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52400"/>
            <a:ext cx="3200400" cy="2560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environmental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Resource depletion</a:t>
            </a:r>
          </a:p>
          <a:p>
            <a:pPr lvl="1"/>
            <a:r>
              <a:rPr lang="en-US" dirty="0" smtClean="0"/>
              <a:t>Renewable – replace fairly quickly by nature</a:t>
            </a:r>
          </a:p>
          <a:p>
            <a:pPr lvl="1"/>
            <a:r>
              <a:rPr lang="en-US" dirty="0" smtClean="0"/>
              <a:t>Non-renewable – forms at a much slower rate than is consumed</a:t>
            </a:r>
          </a:p>
          <a:p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Undesired change in air, water, or soil that adversely affects health, survival, or activities of living organisms</a:t>
            </a:r>
          </a:p>
          <a:p>
            <a:pPr lvl="1"/>
            <a:r>
              <a:rPr lang="en-US" dirty="0" smtClean="0"/>
              <a:t>Wastes are produced faster than they can be disposed of</a:t>
            </a:r>
          </a:p>
          <a:p>
            <a:pPr lvl="1"/>
            <a:r>
              <a:rPr lang="en-US" dirty="0" smtClean="0"/>
              <a:t>Biodegradable and non-biodegradable waste</a:t>
            </a:r>
          </a:p>
          <a:p>
            <a:r>
              <a:rPr lang="en-US" dirty="0" smtClean="0"/>
              <a:t>Loss of Biodiversity</a:t>
            </a:r>
          </a:p>
          <a:p>
            <a:pPr lvl="1"/>
            <a:r>
              <a:rPr lang="en-US" dirty="0" smtClean="0"/>
              <a:t>Extinction of species</a:t>
            </a:r>
            <a:endParaRPr lang="en-US" dirty="0"/>
          </a:p>
        </p:txBody>
      </p:sp>
      <p:pic>
        <p:nvPicPr>
          <p:cNvPr id="24578" name="Picture 2" descr="C:\Documents and Settings\MSM15132\Local Settings\Temporary Internet Files\Content.IE5\J2HD0PXL\MC90003701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181600"/>
            <a:ext cx="1865376" cy="1537106"/>
          </a:xfrm>
          <a:prstGeom prst="rect">
            <a:avLst/>
          </a:prstGeom>
          <a:noFill/>
        </p:spPr>
      </p:pic>
      <p:pic>
        <p:nvPicPr>
          <p:cNvPr id="24579" name="Picture 3" descr="C:\Documents and Settings\MSM15132\Local Settings\Temporary Internet Files\Content.IE5\J2HD0PXL\MP9004478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524000"/>
            <a:ext cx="1894284" cy="2819400"/>
          </a:xfrm>
          <a:prstGeom prst="rect">
            <a:avLst/>
          </a:prstGeom>
          <a:noFill/>
        </p:spPr>
      </p:pic>
      <p:pic>
        <p:nvPicPr>
          <p:cNvPr id="24580" name="Picture 4" descr="C:\Documents and Settings\MSM15132\Local Settings\Temporary Internet Files\Content.IE5\8P2DJ4HL\MP90028980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1295400"/>
            <a:ext cx="1600200" cy="1066800"/>
          </a:xfrm>
          <a:prstGeom prst="rect">
            <a:avLst/>
          </a:prstGeom>
          <a:noFill/>
        </p:spPr>
      </p:pic>
      <p:pic>
        <p:nvPicPr>
          <p:cNvPr id="24581" name="Picture 5" descr="C:\Documents and Settings\MSM15132\Local Settings\Temporary Internet Files\Content.IE5\GJUIHKTW\MM900315812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2590800"/>
            <a:ext cx="1028700" cy="1028700"/>
          </a:xfrm>
          <a:prstGeom prst="rect">
            <a:avLst/>
          </a:prstGeom>
          <a:noFill/>
        </p:spPr>
      </p:pic>
      <p:pic>
        <p:nvPicPr>
          <p:cNvPr id="24582" name="Picture 6" descr="C:\Documents and Settings\MSM15132\Local Settings\Temporary Internet Files\Content.IE5\J2HD0PXL\MP900289029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4800600"/>
            <a:ext cx="2178698" cy="1423416"/>
          </a:xfrm>
          <a:prstGeom prst="rect">
            <a:avLst/>
          </a:prstGeom>
          <a:noFill/>
        </p:spPr>
      </p:pic>
      <p:pic>
        <p:nvPicPr>
          <p:cNvPr id="24583" name="Picture 7" descr="C:\Documents and Settings\MSM15132\Local Settings\Temporary Internet Files\Content.IE5\GJUIHKTW\MC900437242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733800"/>
            <a:ext cx="1296634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Three categories of environmental problems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groups, try to </a:t>
            </a:r>
            <a:r>
              <a:rPr lang="en-US" smtClean="0"/>
              <a:t>list 3 </a:t>
            </a:r>
            <a:r>
              <a:rPr lang="en-US" dirty="0" smtClean="0"/>
              <a:t>environmental problems for each of the three categories.</a:t>
            </a:r>
          </a:p>
          <a:p>
            <a:r>
              <a:rPr lang="en-US" dirty="0" smtClean="0"/>
              <a:t>We will write them as a group on the board.</a:t>
            </a:r>
          </a:p>
          <a:p>
            <a:r>
              <a:rPr lang="en-US" dirty="0" smtClean="0"/>
              <a:t>Reflect of the list.  Which category do you feel you could most easily affect?  Least easily affect?</a:t>
            </a:r>
          </a:p>
          <a:p>
            <a:r>
              <a:rPr lang="en-US" dirty="0" smtClean="0"/>
              <a:t>Which list do you think most significantly affects Earth?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Renewable v. Nonrenewable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the difference and examples of each.</a:t>
            </a:r>
          </a:p>
          <a:p>
            <a:r>
              <a:rPr lang="en-US" dirty="0" smtClean="0"/>
              <a:t>Complete “classifying resources on p. 14 by choosing 5 objects in the classroom, listing substances that make each up, categorizing the substances as renewable or nonrenewable, and determining approximate percentages.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1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The environment and society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page 16 “The Tragedy of the Commons”</a:t>
            </a:r>
          </a:p>
          <a:p>
            <a:pPr lvl="1"/>
            <a:r>
              <a:rPr lang="en-US" dirty="0" smtClean="0"/>
              <a:t>Write a paragraph describing this dilemma.</a:t>
            </a:r>
          </a:p>
          <a:p>
            <a:pPr lvl="1"/>
            <a:r>
              <a:rPr lang="en-US" dirty="0" smtClean="0"/>
              <a:t>How do you feel this dilemma may be resolved?  Would you be willing to aid in the resolution you have proposed?</a:t>
            </a:r>
          </a:p>
        </p:txBody>
      </p:sp>
    </p:spTree>
    <p:extLst>
      <p:ext uri="{BB962C8B-B14F-4D97-AF65-F5344CB8AC3E}">
        <p14:creationId xmlns:p14="http://schemas.microsoft.com/office/powerpoint/2010/main" val="251593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1.2 The environment and society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“The Tragedy of the Commons”</a:t>
            </a:r>
          </a:p>
          <a:p>
            <a:pPr lvl="1"/>
            <a:r>
              <a:rPr lang="en-US" dirty="0" smtClean="0"/>
              <a:t>Natural resources = commons</a:t>
            </a:r>
          </a:p>
          <a:p>
            <a:pPr lvl="1"/>
            <a:r>
              <a:rPr lang="en-US" dirty="0" smtClean="0"/>
              <a:t>Short term individual interests sacrificed sometimes for common long term interests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Economics</a:t>
            </a:r>
          </a:p>
          <a:p>
            <a:pPr lvl="1"/>
            <a:r>
              <a:rPr lang="en-US" dirty="0"/>
              <a:t>Supply and Demand – the greater the demand for a limited supply of something, the more something is worth……</a:t>
            </a:r>
            <a:r>
              <a:rPr lang="en-US" dirty="0" err="1"/>
              <a:t>i.e</a:t>
            </a:r>
            <a:r>
              <a:rPr lang="en-US" dirty="0"/>
              <a:t> – supply of oil</a:t>
            </a:r>
          </a:p>
          <a:p>
            <a:pPr lvl="1"/>
            <a:r>
              <a:rPr lang="en-US" dirty="0"/>
              <a:t>Costs and Benefits – are the benefits worth the costs</a:t>
            </a:r>
          </a:p>
          <a:p>
            <a:pPr lvl="1"/>
            <a:r>
              <a:rPr lang="en-US" dirty="0"/>
              <a:t>Risk Assessments – risk for undesirable outcomes</a:t>
            </a:r>
          </a:p>
          <a:p>
            <a:r>
              <a:rPr lang="en-US" dirty="0" smtClean="0"/>
              <a:t>YOU provide an example of the law of supply and demand that has affected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3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Developed </a:t>
            </a:r>
            <a:r>
              <a:rPr lang="en-US" dirty="0" err="1" smtClean="0"/>
              <a:t>vs</a:t>
            </a:r>
            <a:r>
              <a:rPr lang="en-US" dirty="0" smtClean="0"/>
              <a:t> developing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4290556" cy="639762"/>
          </a:xfrm>
        </p:spPr>
        <p:txBody>
          <a:bodyPr/>
          <a:lstStyle/>
          <a:p>
            <a:r>
              <a:rPr lang="en-US" dirty="0" smtClean="0"/>
              <a:t>Developing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>
          <a:xfrm>
            <a:off x="4648200" y="228600"/>
            <a:ext cx="4292241" cy="639762"/>
          </a:xfrm>
        </p:spPr>
        <p:txBody>
          <a:bodyPr/>
          <a:lstStyle/>
          <a:p>
            <a:r>
              <a:rPr lang="en-US" dirty="0" smtClean="0"/>
              <a:t>Developed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28600" y="762000"/>
            <a:ext cx="4290556" cy="3941763"/>
          </a:xfrm>
        </p:spPr>
        <p:txBody>
          <a:bodyPr/>
          <a:lstStyle/>
          <a:p>
            <a:r>
              <a:rPr lang="en-US" dirty="0" smtClean="0"/>
              <a:t>Lower than average incomes</a:t>
            </a:r>
          </a:p>
          <a:p>
            <a:r>
              <a:rPr lang="en-US" dirty="0" smtClean="0"/>
              <a:t>Simple, agricultural based economies</a:t>
            </a:r>
          </a:p>
          <a:p>
            <a:r>
              <a:rPr lang="en-US" dirty="0" smtClean="0"/>
              <a:t>Rapid population growth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572000" y="762000"/>
            <a:ext cx="4288536" cy="3941763"/>
          </a:xfrm>
        </p:spPr>
        <p:txBody>
          <a:bodyPr/>
          <a:lstStyle/>
          <a:p>
            <a:r>
              <a:rPr lang="en-US" dirty="0" smtClean="0"/>
              <a:t>Higher average incomes</a:t>
            </a:r>
          </a:p>
          <a:p>
            <a:r>
              <a:rPr lang="en-US" dirty="0" smtClean="0"/>
              <a:t>Slower population growth</a:t>
            </a:r>
          </a:p>
          <a:p>
            <a:r>
              <a:rPr lang="en-US" dirty="0" smtClean="0"/>
              <a:t>Diverse industrial economies</a:t>
            </a:r>
          </a:p>
          <a:p>
            <a:r>
              <a:rPr lang="en-US" dirty="0" smtClean="0"/>
              <a:t>Stronger social support systems</a:t>
            </a:r>
          </a:p>
          <a:p>
            <a:r>
              <a:rPr lang="en-US" dirty="0" smtClean="0"/>
              <a:t>US, Canada, Japan, Western Europe</a:t>
            </a:r>
            <a:endParaRPr lang="en-US" dirty="0"/>
          </a:p>
        </p:txBody>
      </p:sp>
      <p:pic>
        <p:nvPicPr>
          <p:cNvPr id="2050" name="Picture 2" descr="http://4.bp.blogspot.com/_dNgH8SgSilg/SwNP3KKmrsI/AAAAAAAAAD0/8N342cIb-dM/s1600/developing+count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743200"/>
            <a:ext cx="3429000" cy="2449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Consumption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629400" cy="49228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Rapid population growth – local environment often cannot supply resources to support population which leads to habitat destruction, soil exhaustion, and extinction</a:t>
            </a:r>
          </a:p>
          <a:p>
            <a:pPr lvl="1"/>
            <a:r>
              <a:rPr lang="en-US" dirty="0" smtClean="0"/>
              <a:t>More of a problem in developing countries</a:t>
            </a:r>
          </a:p>
          <a:p>
            <a:r>
              <a:rPr lang="en-US" dirty="0" smtClean="0"/>
              <a:t>Consumption</a:t>
            </a:r>
          </a:p>
          <a:p>
            <a:pPr lvl="1"/>
            <a:r>
              <a:rPr lang="en-US" dirty="0" smtClean="0"/>
              <a:t>Developed countries use 75% of the worlds resources while only making up 20% of the world’s population</a:t>
            </a:r>
          </a:p>
          <a:p>
            <a:pPr lvl="1"/>
            <a:r>
              <a:rPr lang="en-US" dirty="0" smtClean="0"/>
              <a:t>Creates more waste and pollution per person than in developing countries</a:t>
            </a:r>
            <a:endParaRPr lang="en-US" dirty="0"/>
          </a:p>
        </p:txBody>
      </p:sp>
      <p:pic>
        <p:nvPicPr>
          <p:cNvPr id="4098" name="Picture 2" descr="http://www.footprintnetwork.org/images/glo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371600"/>
            <a:ext cx="2660048" cy="325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Ecological footprints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029200" cy="49990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Method of expressing differences in consumption</a:t>
            </a:r>
          </a:p>
          <a:p>
            <a:r>
              <a:rPr lang="en-US" dirty="0" smtClean="0"/>
              <a:t>Shows the productive area of earth (amount of land and resources) needed to support one person in a particular country</a:t>
            </a:r>
          </a:p>
          <a:p>
            <a:r>
              <a:rPr lang="en-US" dirty="0" smtClean="0"/>
              <a:t>Developed countries = 4x’s that of developing</a:t>
            </a:r>
            <a:endParaRPr lang="en-US" dirty="0"/>
          </a:p>
        </p:txBody>
      </p:sp>
      <p:pic>
        <p:nvPicPr>
          <p:cNvPr id="3074" name="Picture 2" descr="http://ecoglobe.ch/images/11thhfootpr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2286000"/>
            <a:ext cx="3136900" cy="3123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environmental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 – everything around us, including natural and man-made</a:t>
            </a:r>
          </a:p>
          <a:p>
            <a:pPr lvl="1"/>
            <a:r>
              <a:rPr lang="en-US" dirty="0" smtClean="0"/>
              <a:t>Complex web of relationships connecting us with the rest of the world</a:t>
            </a:r>
          </a:p>
          <a:p>
            <a:r>
              <a:rPr lang="en-US" dirty="0" smtClean="0"/>
              <a:t>Environmental science – study of the impact of humans on the environment --- 2 focuses</a:t>
            </a:r>
          </a:p>
          <a:p>
            <a:pPr lvl="1"/>
            <a:r>
              <a:rPr lang="en-US" dirty="0" smtClean="0"/>
              <a:t>How we use natural resources</a:t>
            </a:r>
          </a:p>
          <a:p>
            <a:pPr lvl="1"/>
            <a:r>
              <a:rPr lang="en-US" dirty="0" smtClean="0"/>
              <a:t>How our actions impact the environment</a:t>
            </a:r>
          </a:p>
        </p:txBody>
      </p:sp>
      <p:pic>
        <p:nvPicPr>
          <p:cNvPr id="2050" name="Picture 2" descr="C:\Documents and Settings\MSM15132\Local Settings\Temporary Internet Files\Content.IE5\J2HD0PXL\MC90043762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428" y="4648428"/>
            <a:ext cx="2209572" cy="2209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sustainable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525963"/>
          </a:xfrm>
        </p:spPr>
        <p:txBody>
          <a:bodyPr/>
          <a:lstStyle/>
          <a:p>
            <a:r>
              <a:rPr lang="en-US" dirty="0" smtClean="0"/>
              <a:t>Sustainability – condition in which human needs are met in such a way that the human population can survive indefinitely</a:t>
            </a:r>
          </a:p>
          <a:p>
            <a:r>
              <a:rPr lang="en-US" dirty="0" smtClean="0"/>
              <a:t>Consumption patterns put us far from living as a sustainable world</a:t>
            </a:r>
            <a:endParaRPr lang="en-US" dirty="0"/>
          </a:p>
        </p:txBody>
      </p:sp>
      <p:pic>
        <p:nvPicPr>
          <p:cNvPr id="1026" name="Picture 2" descr="http://4.bp.blogspot.com/_0-G5WXOjDQw/S6957gn0YnI/AAAAAAAAAcw/86OddRpQ3lI/s1600/Sustainability+3+E%27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3657600"/>
            <a:ext cx="2882900" cy="288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fields of study within 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u="sng" dirty="0" smtClean="0"/>
              <a:t>Interdisciplinary science</a:t>
            </a:r>
          </a:p>
          <a:p>
            <a:r>
              <a:rPr lang="en-US" dirty="0" smtClean="0"/>
              <a:t>Biology</a:t>
            </a:r>
          </a:p>
          <a:p>
            <a:r>
              <a:rPr lang="en-US" dirty="0" smtClean="0"/>
              <a:t>Chemistry</a:t>
            </a:r>
          </a:p>
          <a:p>
            <a:r>
              <a:rPr lang="en-US" dirty="0" smtClean="0"/>
              <a:t>Earth science</a:t>
            </a:r>
          </a:p>
          <a:p>
            <a:r>
              <a:rPr lang="en-US" dirty="0" smtClean="0"/>
              <a:t>Physics</a:t>
            </a:r>
          </a:p>
          <a:p>
            <a:r>
              <a:rPr lang="en-US" dirty="0" smtClean="0"/>
              <a:t>Social Sciences</a:t>
            </a:r>
          </a:p>
          <a:p>
            <a:endParaRPr lang="en-US" dirty="0" smtClean="0"/>
          </a:p>
          <a:p>
            <a:r>
              <a:rPr lang="en-US" dirty="0" smtClean="0"/>
              <a:t>What is the difference between ES and Ecology?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Scientists as citizens, citizens as scientists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7543800" cy="50752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Governments, cities and business understand that studying the environment is vital to maintaining a healthy and productive society</a:t>
            </a:r>
          </a:p>
          <a:p>
            <a:r>
              <a:rPr lang="en-US" dirty="0" smtClean="0"/>
              <a:t>Environmental scientists share their research with the world</a:t>
            </a:r>
          </a:p>
          <a:p>
            <a:r>
              <a:rPr lang="en-US" dirty="0" smtClean="0"/>
              <a:t>Non-scientists often collect data and make initial observations and then report to scientists – i.e. students and deformed frogs in Minn. lakes</a:t>
            </a:r>
            <a:endParaRPr lang="en-US" dirty="0"/>
          </a:p>
        </p:txBody>
      </p:sp>
      <p:pic>
        <p:nvPicPr>
          <p:cNvPr id="3074" name="Picture 2" descr="C:\Documents and Settings\MSM15132\Local Settings\Temporary Internet Files\Content.IE5\DYBXGR31\MC90044703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0"/>
            <a:ext cx="181225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Lake Washington:  An Environmental Success Story</a:t>
            </a:r>
          </a:p>
          <a:p>
            <a:r>
              <a:rPr lang="en-US" dirty="0" smtClean="0"/>
              <a:t>Pg 12-13</a:t>
            </a:r>
          </a:p>
          <a:p>
            <a:endParaRPr lang="en-US" dirty="0" smtClean="0"/>
          </a:p>
          <a:p>
            <a:r>
              <a:rPr lang="en-US" dirty="0" smtClean="0"/>
              <a:t>Critical thinking  </a:t>
            </a:r>
          </a:p>
          <a:p>
            <a:r>
              <a:rPr lang="en-US" dirty="0" smtClean="0"/>
              <a:t>#</a:t>
            </a:r>
            <a:r>
              <a:rPr lang="en-US" smtClean="0"/>
              <a:t>1 </a:t>
            </a:r>
            <a:endParaRPr lang="en-US" dirty="0" smtClean="0"/>
          </a:p>
        </p:txBody>
      </p:sp>
      <p:pic>
        <p:nvPicPr>
          <p:cNvPr id="4" name="Picture 3" descr="lake washingt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2133600"/>
            <a:ext cx="3495177" cy="2590800"/>
          </a:xfrm>
          <a:prstGeom prst="rect">
            <a:avLst/>
          </a:prstGeom>
        </p:spPr>
      </p:pic>
      <p:pic>
        <p:nvPicPr>
          <p:cNvPr id="5122" name="Picture 2" descr="Snow Lake, Washingt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4648200"/>
            <a:ext cx="2895600" cy="1930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environment through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Fill in the table with describing how humans have used the environment or impacted the environment over time (</a:t>
            </a:r>
            <a:r>
              <a:rPr lang="en-US" dirty="0" smtClean="0"/>
              <a:t>pp.9-11)</a:t>
            </a:r>
          </a:p>
          <a:p>
            <a:pPr marL="0" indent="0">
              <a:buNone/>
            </a:pPr>
            <a:r>
              <a:rPr lang="en-US" sz="2400" b="1" dirty="0" smtClean="0"/>
              <a:t>                              Hunter-Gatherer           Agricultural            Industrial      </a:t>
            </a:r>
            <a:r>
              <a:rPr lang="en-US" sz="2400" b="1" dirty="0" smtClean="0"/>
              <a:t>			                               Revolution	   Revolution</a:t>
            </a:r>
          </a:p>
          <a:p>
            <a:pPr marL="0" indent="0">
              <a:buNone/>
            </a:pPr>
            <a:r>
              <a:rPr lang="en-US" sz="2400" b="1" u="sng" dirty="0"/>
              <a:t>Characteristics</a:t>
            </a:r>
            <a:endParaRPr lang="en-US" sz="2400" b="1" u="sng" dirty="0" smtClean="0"/>
          </a:p>
          <a:p>
            <a:pPr marL="0" indent="0">
              <a:buNone/>
            </a:pPr>
            <a:endParaRPr lang="en-US" sz="2400" b="1" u="sng" dirty="0"/>
          </a:p>
          <a:p>
            <a:pPr marL="0" indent="0">
              <a:buNone/>
            </a:pPr>
            <a:endParaRPr lang="en-US" sz="2000" b="1" u="sng" dirty="0" smtClean="0"/>
          </a:p>
          <a:p>
            <a:pPr marL="0" indent="0">
              <a:buNone/>
            </a:pPr>
            <a:endParaRPr lang="en-US" sz="2000" b="1" u="sng" dirty="0"/>
          </a:p>
          <a:p>
            <a:pPr marL="0" indent="0">
              <a:buNone/>
            </a:pPr>
            <a:r>
              <a:rPr lang="en-US" sz="2000" b="1" u="sng" dirty="0" smtClean="0"/>
              <a:t>Effects on the Environment</a:t>
            </a:r>
            <a:endParaRPr lang="en-US" sz="2000" b="1" u="sng" dirty="0" smtClean="0"/>
          </a:p>
          <a:p>
            <a:pPr marL="0" indent="0">
              <a:buNone/>
            </a:pPr>
            <a:endParaRPr lang="en-US" sz="2400" b="1" u="sng" dirty="0" smtClean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14684" y="3040063"/>
            <a:ext cx="76200" cy="3352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7467600" y="3136490"/>
            <a:ext cx="76200" cy="3352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" y="4911763"/>
            <a:ext cx="8991600" cy="76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3" idx="3"/>
          </p:cNvCxnSpPr>
          <p:nvPr/>
        </p:nvCxnSpPr>
        <p:spPr>
          <a:xfrm>
            <a:off x="326923" y="3814122"/>
            <a:ext cx="8817077" cy="30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Hunter-Gatherers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CHARACTERISTICS</a:t>
            </a:r>
          </a:p>
          <a:p>
            <a:r>
              <a:rPr lang="en-US" dirty="0" smtClean="0"/>
              <a:t>People who get food by collecting plants, hunting wild animals or scavenging their remains</a:t>
            </a:r>
          </a:p>
          <a:p>
            <a:r>
              <a:rPr lang="en-US" dirty="0" smtClean="0"/>
              <a:t>Small migrant groups who went where the food was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IMPACT ON ENVIRONMENT</a:t>
            </a:r>
          </a:p>
          <a:p>
            <a:r>
              <a:rPr lang="en-US" dirty="0" smtClean="0"/>
              <a:t>fires in prairies to keep trees from growing, maintaining grassland area for hunting, </a:t>
            </a:r>
          </a:p>
          <a:p>
            <a:r>
              <a:rPr lang="en-US" dirty="0" smtClean="0"/>
              <a:t>over hunting = extinction of species</a:t>
            </a:r>
          </a:p>
          <a:p>
            <a:endParaRPr lang="en-US" dirty="0"/>
          </a:p>
        </p:txBody>
      </p:sp>
      <p:pic>
        <p:nvPicPr>
          <p:cNvPr id="1026" name="Picture 2" descr="C:\Documents and Settings\MSM15132\Local Settings\Temporary Internet Files\Content.IE5\8P2DJ4HL\MP90040319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8600"/>
            <a:ext cx="2148029" cy="1418035"/>
          </a:xfrm>
          <a:prstGeom prst="rect">
            <a:avLst/>
          </a:prstGeom>
          <a:noFill/>
        </p:spPr>
      </p:pic>
      <p:pic>
        <p:nvPicPr>
          <p:cNvPr id="1027" name="Picture 3" descr="C:\Documents and Settings\MSM15132\Local Settings\Temporary Internet Files\Content.IE5\J2HD0PXL\MM900283105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257799"/>
            <a:ext cx="1676400" cy="1324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CHARACTERISTICS</a:t>
            </a:r>
          </a:p>
          <a:p>
            <a:r>
              <a:rPr lang="en-US" dirty="0" smtClean="0"/>
              <a:t>Agriculture – growing, breeding and caring for plants, and animals that are used for food, clothing, housing, transportation, etc.</a:t>
            </a:r>
          </a:p>
          <a:p>
            <a:r>
              <a:rPr lang="en-US" dirty="0" smtClean="0"/>
              <a:t>H-G’s started collecting seeds of plants and domesticating animals</a:t>
            </a:r>
          </a:p>
          <a:p>
            <a:r>
              <a:rPr lang="en-US" dirty="0" smtClean="0"/>
              <a:t>Dramatic change on humans and environment</a:t>
            </a:r>
          </a:p>
          <a:p>
            <a:r>
              <a:rPr lang="en-US" dirty="0" smtClean="0"/>
              <a:t>Human population increased greatly and concentrated in small areas</a:t>
            </a:r>
          </a:p>
          <a:p>
            <a:r>
              <a:rPr lang="en-US" dirty="0" err="1" smtClean="0"/>
              <a:t>Todays</a:t>
            </a:r>
            <a:r>
              <a:rPr lang="en-US" dirty="0" smtClean="0"/>
              <a:t> plants that are eaten are descendents of wild plants – artificial 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IMPACT ON ENVIRONMENT</a:t>
            </a:r>
          </a:p>
          <a:p>
            <a:r>
              <a:rPr lang="en-US" dirty="0" smtClean="0"/>
              <a:t>Habitat destruction</a:t>
            </a:r>
          </a:p>
          <a:p>
            <a:r>
              <a:rPr lang="en-US" dirty="0" smtClean="0"/>
              <a:t>Soil loss, floods, water shortages</a:t>
            </a:r>
          </a:p>
          <a:p>
            <a:r>
              <a:rPr lang="en-US" dirty="0" smtClean="0"/>
              <a:t>Poor techniques led to infertile soil</a:t>
            </a:r>
          </a:p>
          <a:p>
            <a:r>
              <a:rPr lang="en-US" dirty="0" smtClean="0"/>
              <a:t>Collapse of civilizations when soil became infertile </a:t>
            </a:r>
            <a:endParaRPr lang="en-US" dirty="0"/>
          </a:p>
        </p:txBody>
      </p:sp>
      <p:pic>
        <p:nvPicPr>
          <p:cNvPr id="3074" name="Picture 2" descr="http://premodeconhist.files.wordpress.com/2009/03/picture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5260" y="1"/>
            <a:ext cx="1653915" cy="1524000"/>
          </a:xfrm>
          <a:prstGeom prst="rect">
            <a:avLst/>
          </a:prstGeom>
          <a:noFill/>
        </p:spPr>
      </p:pic>
      <p:pic>
        <p:nvPicPr>
          <p:cNvPr id="3076" name="Picture 4" descr="http://www.saburchill.com/history/chapters/IR/images/101107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81400"/>
            <a:ext cx="2008681" cy="3114675"/>
          </a:xfrm>
          <a:prstGeom prst="rect">
            <a:avLst/>
          </a:prstGeom>
          <a:noFill/>
        </p:spPr>
      </p:pic>
      <p:pic>
        <p:nvPicPr>
          <p:cNvPr id="3078" name="Picture 6" descr="Agricultural Revolution Photo © Shirley Burchi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3581400"/>
            <a:ext cx="1992313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CHARACTERISTICS</a:t>
            </a:r>
          </a:p>
          <a:p>
            <a:r>
              <a:rPr lang="en-US" dirty="0" smtClean="0"/>
              <a:t>Shift of energy resources from humans and animals to fossil fuels</a:t>
            </a:r>
          </a:p>
          <a:p>
            <a:r>
              <a:rPr lang="en-US" dirty="0" smtClean="0"/>
              <a:t>Increase efficiency of agriculture, industry, and transportation</a:t>
            </a:r>
          </a:p>
          <a:p>
            <a:r>
              <a:rPr lang="en-US" dirty="0" smtClean="0"/>
              <a:t>Large scale production of goods in factories</a:t>
            </a:r>
          </a:p>
          <a:p>
            <a:r>
              <a:rPr lang="en-US" dirty="0" smtClean="0"/>
              <a:t>More people in urban areas</a:t>
            </a:r>
          </a:p>
          <a:p>
            <a:r>
              <a:rPr lang="en-US" dirty="0" smtClean="0"/>
              <a:t>Better quality of life</a:t>
            </a:r>
          </a:p>
          <a:p>
            <a:r>
              <a:rPr lang="en-US" dirty="0" smtClean="0"/>
              <a:t>Better sanitation, medicine, nutrition, </a:t>
            </a:r>
            <a:r>
              <a:rPr lang="en-US" dirty="0" err="1" smtClean="0"/>
              <a:t>convieniences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IMPACTS</a:t>
            </a:r>
          </a:p>
          <a:p>
            <a:r>
              <a:rPr lang="en-US" dirty="0" smtClean="0"/>
              <a:t>Less land needed for farming</a:t>
            </a:r>
          </a:p>
          <a:p>
            <a:r>
              <a:rPr lang="en-US" dirty="0" smtClean="0"/>
              <a:t>Increased use of fossil fuels</a:t>
            </a:r>
          </a:p>
          <a:p>
            <a:r>
              <a:rPr lang="en-US" dirty="0" smtClean="0"/>
              <a:t>Artificial substances used in place of natural, i.e. plastics</a:t>
            </a:r>
          </a:p>
          <a:p>
            <a:r>
              <a:rPr lang="en-US" dirty="0" smtClean="0"/>
              <a:t>Trash, pollution</a:t>
            </a:r>
            <a:endParaRPr lang="en-US" dirty="0"/>
          </a:p>
        </p:txBody>
      </p:sp>
      <p:pic>
        <p:nvPicPr>
          <p:cNvPr id="2050" name="Picture 2" descr="http://www.industrialrevolutionresearch.com/images/tr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"/>
            <a:ext cx="2309371" cy="1414546"/>
          </a:xfrm>
          <a:prstGeom prst="rect">
            <a:avLst/>
          </a:prstGeom>
          <a:noFill/>
        </p:spPr>
      </p:pic>
      <p:pic>
        <p:nvPicPr>
          <p:cNvPr id="2052" name="Picture 4" descr="http://scienceblogs.com/startswithabang/upload/2009/07/2012_the_real_milestone_the_re/industrial-revolu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191000"/>
            <a:ext cx="3543300" cy="23697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700</TotalTime>
  <Words>974</Words>
  <Application>Microsoft Office PowerPoint</Application>
  <PresentationFormat>On-screen Show (4:3)</PresentationFormat>
  <Paragraphs>132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Franklin Gothic Book</vt:lpstr>
      <vt:lpstr>Franklin Gothic Medium</vt:lpstr>
      <vt:lpstr>Wingdings 2</vt:lpstr>
      <vt:lpstr>Trek</vt:lpstr>
      <vt:lpstr>Unit 1  Intro to environmental science</vt:lpstr>
      <vt:lpstr>What is environmental Science?</vt:lpstr>
      <vt:lpstr>Many fields of study within ES</vt:lpstr>
      <vt:lpstr>Scientists as citizens, citizens as scientists</vt:lpstr>
      <vt:lpstr>Case study</vt:lpstr>
      <vt:lpstr>Our environment through time</vt:lpstr>
      <vt:lpstr>Hunter-Gatherers</vt:lpstr>
      <vt:lpstr>Agricultural revolution</vt:lpstr>
      <vt:lpstr>Industrial revolution</vt:lpstr>
      <vt:lpstr>Spaceship earth</vt:lpstr>
      <vt:lpstr>Main environmental Problems</vt:lpstr>
      <vt:lpstr>The Three categories of environmental problems</vt:lpstr>
      <vt:lpstr>Renewable v. Nonrenewable resources</vt:lpstr>
      <vt:lpstr>1.2 The environment and society</vt:lpstr>
      <vt:lpstr>1.2 The environment and society</vt:lpstr>
      <vt:lpstr>PowerPoint Presentation</vt:lpstr>
      <vt:lpstr>Developed vs developing</vt:lpstr>
      <vt:lpstr>Population and Consumption</vt:lpstr>
      <vt:lpstr>Ecological footprints</vt:lpstr>
      <vt:lpstr>A sustainable world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 Intro to environmental science</dc:title>
  <dc:creator>install</dc:creator>
  <cp:lastModifiedBy>Allyson John</cp:lastModifiedBy>
  <cp:revision>58</cp:revision>
  <dcterms:created xsi:type="dcterms:W3CDTF">2010-08-04T13:51:44Z</dcterms:created>
  <dcterms:modified xsi:type="dcterms:W3CDTF">2017-07-31T17:47:57Z</dcterms:modified>
</cp:coreProperties>
</file>