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337" r:id="rId3"/>
    <p:sldId id="338" r:id="rId4"/>
    <p:sldId id="259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9" r:id="rId13"/>
    <p:sldId id="288" r:id="rId14"/>
    <p:sldId id="310" r:id="rId15"/>
    <p:sldId id="260" r:id="rId16"/>
    <p:sldId id="312" r:id="rId17"/>
    <p:sldId id="261" r:id="rId18"/>
    <p:sldId id="262" r:id="rId19"/>
    <p:sldId id="263" r:id="rId20"/>
    <p:sldId id="264" r:id="rId21"/>
    <p:sldId id="265" r:id="rId22"/>
    <p:sldId id="266" r:id="rId23"/>
    <p:sldId id="316" r:id="rId24"/>
    <p:sldId id="318" r:id="rId25"/>
    <p:sldId id="314" r:id="rId26"/>
    <p:sldId id="334" r:id="rId27"/>
    <p:sldId id="315" r:id="rId28"/>
    <p:sldId id="323" r:id="rId29"/>
    <p:sldId id="325" r:id="rId30"/>
    <p:sldId id="335" r:id="rId31"/>
    <p:sldId id="267" r:id="rId32"/>
    <p:sldId id="340" r:id="rId33"/>
    <p:sldId id="339" r:id="rId34"/>
    <p:sldId id="268" r:id="rId35"/>
    <p:sldId id="269" r:id="rId36"/>
    <p:sldId id="270" r:id="rId37"/>
    <p:sldId id="271" r:id="rId38"/>
    <p:sldId id="272" r:id="rId39"/>
    <p:sldId id="327" r:id="rId40"/>
    <p:sldId id="330" r:id="rId41"/>
    <p:sldId id="328" r:id="rId42"/>
    <p:sldId id="341" r:id="rId43"/>
    <p:sldId id="331" r:id="rId44"/>
    <p:sldId id="329" r:id="rId45"/>
    <p:sldId id="332" r:id="rId46"/>
    <p:sldId id="326" r:id="rId47"/>
    <p:sldId id="273" r:id="rId48"/>
    <p:sldId id="274" r:id="rId49"/>
    <p:sldId id="275" r:id="rId50"/>
    <p:sldId id="276" r:id="rId51"/>
    <p:sldId id="277" r:id="rId52"/>
    <p:sldId id="280" r:id="rId53"/>
    <p:sldId id="278" r:id="rId54"/>
    <p:sldId id="279" r:id="rId55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4597" autoAdjust="0"/>
  </p:normalViewPr>
  <p:slideViewPr>
    <p:cSldViewPr snapToGrid="0">
      <p:cViewPr varScale="1">
        <p:scale>
          <a:sx n="50" d="100"/>
          <a:sy n="50" d="100"/>
        </p:scale>
        <p:origin x="12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BE214-10B5-4744-B7C9-629A725BD7C5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9EA64-7A3B-47BE-9F85-20153909A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41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0013D-1071-411A-8A4F-512BB3773092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0D070-4E0F-48AC-8CAA-B922FB7F0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80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Avg person can survive for appx 3 days without water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0D070-4E0F-48AC-8CAA-B922FB7F0D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11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703263"/>
            <a:ext cx="6172200" cy="347345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78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703263"/>
            <a:ext cx="6172200" cy="347345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99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Evaporation-water from oceans, lakes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0D070-4E0F-48AC-8CAA-B922FB7F0D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8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Transpiration-from plants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0D070-4E0F-48AC-8CAA-B922FB7F0D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64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Dew on grass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0D070-4E0F-48AC-8CAA-B922FB7F0D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37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0D070-4E0F-48AC-8CAA-B922FB7F0D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13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 macromolecules &amp; </a:t>
            </a:r>
          </a:p>
          <a:p>
            <a:r>
              <a:rPr lang="en-US" dirty="0"/>
              <a:t>CHO</a:t>
            </a:r>
          </a:p>
          <a:p>
            <a:r>
              <a:rPr lang="en-US" dirty="0"/>
              <a:t>CHO</a:t>
            </a:r>
          </a:p>
          <a:p>
            <a:r>
              <a:rPr lang="en-US" dirty="0"/>
              <a:t>CHON	carbon</a:t>
            </a:r>
          </a:p>
          <a:p>
            <a:r>
              <a:rPr lang="en-US" dirty="0"/>
              <a:t>CHONP	phosphate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0D070-4E0F-48AC-8CAA-B922FB7F0D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98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forest, ocean, or other natural environment ---of its ability to absorb carbon dioxide from the atmosphere.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0D070-4E0F-48AC-8CAA-B922FB7F0D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16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0D070-4E0F-48AC-8CAA-B922FB7F0D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41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Half the annual catch in the US comes from mollusks and crustaceans-organisms that use calcium carbonate to build their shells.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0D070-4E0F-48AC-8CAA-B922FB7F0D0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jupiterimages.com/itemDetail.aspx?itemID=23147209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l-do-HGuI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D7hZpIYlC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FE9o-c_pKg" TargetMode="External"/><Relationship Id="rId2" Type="http://schemas.openxmlformats.org/officeDocument/2006/relationships/hyperlink" Target="http://youtu.be/ShHlZR80OF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70iDxBtnas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7508571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aFVfHftzpI&amp;t=128s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eHy-Y_8nRs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HE6Y0iEuXM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gfoto.com/sites/galery/sky/08_sky-clouds-x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Environmental 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/>
              <a:t>Unit 1C</a:t>
            </a:r>
          </a:p>
          <a:p>
            <a:r>
              <a:rPr lang="en-US" sz="3200" b="1" dirty="0"/>
              <a:t>Energy in an ecosystem</a:t>
            </a:r>
          </a:p>
        </p:txBody>
      </p:sp>
    </p:spTree>
    <p:extLst>
      <p:ext uri="{BB962C8B-B14F-4D97-AF65-F5344CB8AC3E}">
        <p14:creationId xmlns:p14="http://schemas.microsoft.com/office/powerpoint/2010/main" val="2460406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34340"/>
            <a:ext cx="10210800" cy="233172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Precipitation-</a:t>
            </a:r>
            <a:r>
              <a:rPr lang="en-US" sz="4000" dirty="0">
                <a:solidFill>
                  <a:schemeClr val="tx1"/>
                </a:solidFill>
              </a:rPr>
              <a:t>When the water in the clouds gets too heavy, the water falls back to the earth. </a:t>
            </a:r>
            <a:br>
              <a:rPr lang="en-US" sz="4000" dirty="0">
                <a:solidFill>
                  <a:schemeClr val="tx1"/>
                </a:solidFill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6087" name="Picture 7" descr="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740" y="2324100"/>
            <a:ext cx="4358640" cy="435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26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round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80" y="2356854"/>
            <a:ext cx="6705600" cy="450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48740" y="450310"/>
            <a:ext cx="10843260" cy="243005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Groundwater-</a:t>
            </a:r>
            <a:r>
              <a:rPr lang="en-US" sz="4000" dirty="0">
                <a:solidFill>
                  <a:schemeClr val="tx1"/>
                </a:solidFill>
              </a:rPr>
              <a:t> When rain falls on the land, some of the water is absorbed into the ground forming pockets of water.</a:t>
            </a:r>
            <a:br>
              <a:rPr lang="en-US" sz="4000" dirty="0">
                <a:solidFill>
                  <a:schemeClr val="tx1"/>
                </a:solidFill>
              </a:rPr>
            </a:br>
            <a:br>
              <a:rPr lang="en-US" sz="4000" dirty="0">
                <a:solidFill>
                  <a:schemeClr val="tx1"/>
                </a:solidFill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4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48740" y="0"/>
            <a:ext cx="6492240" cy="68580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Most groundwater eventually returns to the ocean. </a:t>
            </a:r>
            <a:br>
              <a:rPr lang="en-US" sz="4000" dirty="0">
                <a:solidFill>
                  <a:schemeClr val="tx1"/>
                </a:solidFill>
              </a:rPr>
            </a:b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Other - runs directly into streams or rivers.  </a:t>
            </a:r>
            <a:br>
              <a:rPr lang="en-US" sz="4000" dirty="0">
                <a:solidFill>
                  <a:schemeClr val="tx1"/>
                </a:solidFill>
              </a:rPr>
            </a:b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Runoff-</a:t>
            </a:r>
            <a:r>
              <a:rPr lang="en-US" sz="4000" dirty="0">
                <a:solidFill>
                  <a:schemeClr val="tx1"/>
                </a:solidFill>
              </a:rPr>
              <a:t> Water that collects in rivers, streams, and oceans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5061" name="Picture 5" descr="2314720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279" y="2141950"/>
            <a:ext cx="4871721" cy="324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840980" y="388620"/>
            <a:ext cx="3982721" cy="7017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/>
              <a:t>Runoff</a:t>
            </a:r>
          </a:p>
        </p:txBody>
      </p:sp>
    </p:spTree>
    <p:extLst>
      <p:ext uri="{BB962C8B-B14F-4D97-AF65-F5344CB8AC3E}">
        <p14:creationId xmlns:p14="http://schemas.microsoft.com/office/powerpoint/2010/main" val="113916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11580" y="2354580"/>
            <a:ext cx="10293032" cy="3556642"/>
          </a:xfrm>
          <a:noFill/>
          <a:ln/>
        </p:spPr>
        <p:txBody>
          <a:bodyPr>
            <a:norm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3600" dirty="0">
                <a:latin typeface="Arial" panose="020B0604020202020204" pitchFamily="34" charset="0"/>
                <a:hlinkClick r:id="rId3"/>
              </a:rPr>
              <a:t>https://www.youtube.com/watch?v=al-do-HGuIk</a:t>
            </a:r>
            <a:endParaRPr lang="en-US" sz="3600" dirty="0">
              <a:latin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z="3600" dirty="0">
              <a:latin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3600" dirty="0">
                <a:latin typeface="Arial" panose="020B0604020202020204" pitchFamily="34" charset="0"/>
              </a:rPr>
              <a:t>Water cycle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z="3600" dirty="0">
              <a:latin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8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Cycle-Introduced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80" y="2133600"/>
            <a:ext cx="10064432" cy="3777622"/>
          </a:xfrm>
        </p:spPr>
        <p:txBody>
          <a:bodyPr>
            <a:normAutofit/>
          </a:bodyPr>
          <a:lstStyle/>
          <a:p>
            <a:r>
              <a:rPr lang="en-US" sz="3600" u="sng">
                <a:hlinkClick r:id="rId2"/>
              </a:rPr>
              <a:t>Crash Course-Carbon Cycle Video</a:t>
            </a:r>
            <a:endParaRPr lang="en-US" sz="36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3991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7507" y="217710"/>
            <a:ext cx="8998711" cy="687454"/>
          </a:xfrm>
        </p:spPr>
        <p:txBody>
          <a:bodyPr/>
          <a:lstStyle/>
          <a:p>
            <a:r>
              <a:rPr lang="en-US" b="1" dirty="0"/>
              <a:t>The Carbon Cycle</a:t>
            </a:r>
          </a:p>
        </p:txBody>
      </p:sp>
      <p:pic>
        <p:nvPicPr>
          <p:cNvPr id="4" name="Picture 10" descr="http://t1.gstatic.com/images?q=tbn:ANd9GcQ1UrvIQ0NxxiQUkjXy6MIQfJ4UP3OpOE8kGhLPqStQqm50JeQ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598" y="1454784"/>
            <a:ext cx="4930000" cy="423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886691" y="1348509"/>
            <a:ext cx="5865091" cy="550949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FF"/>
              </a:buClr>
            </a:pPr>
            <a:r>
              <a:rPr lang="en-US" sz="3200" b="1" dirty="0">
                <a:solidFill>
                  <a:srgbClr val="FFC000"/>
                </a:solidFill>
              </a:rPr>
              <a:t>Carbon cycle </a:t>
            </a:r>
          </a:p>
          <a:p>
            <a:pPr>
              <a:buClr>
                <a:srgbClr val="FFFFFF"/>
              </a:buClr>
            </a:pPr>
            <a:r>
              <a:rPr lang="en-US" sz="3200" b="1" dirty="0">
                <a:solidFill>
                  <a:schemeClr val="tx1"/>
                </a:solidFill>
              </a:rPr>
              <a:t>movement of carbon from nonliving environment into living things and back</a:t>
            </a:r>
          </a:p>
          <a:p>
            <a:pPr>
              <a:buClr>
                <a:srgbClr val="FFFFFF"/>
              </a:buClr>
            </a:pPr>
            <a:endParaRPr lang="en-US" sz="3200" dirty="0"/>
          </a:p>
          <a:p>
            <a:pPr>
              <a:buClr>
                <a:srgbClr val="FFFFFF"/>
              </a:buClr>
            </a:pPr>
            <a:r>
              <a:rPr lang="en-US" sz="3200" b="1" dirty="0"/>
              <a:t>Carbon - essential component of </a:t>
            </a:r>
            <a:r>
              <a:rPr lang="en-US" sz="3200" b="1" dirty="0">
                <a:solidFill>
                  <a:srgbClr val="FFC000"/>
                </a:solidFill>
              </a:rPr>
              <a:t>proteins, fats, and carbohydrates,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/>
              <a:t>which make up all organisms.</a:t>
            </a:r>
          </a:p>
        </p:txBody>
      </p:sp>
    </p:spTree>
    <p:extLst>
      <p:ext uri="{BB962C8B-B14F-4D97-AF65-F5344CB8AC3E}">
        <p14:creationId xmlns:p14="http://schemas.microsoft.com/office/powerpoint/2010/main" val="416548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rganic compou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18" y="1150883"/>
            <a:ext cx="10706118" cy="528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39615" y="441434"/>
            <a:ext cx="9864998" cy="815866"/>
          </a:xfrm>
        </p:spPr>
        <p:txBody>
          <a:bodyPr>
            <a:normAutofit/>
          </a:bodyPr>
          <a:lstStyle/>
          <a:p>
            <a:r>
              <a:rPr lang="en-US" b="1" dirty="0"/>
              <a:t>Carbon…Where is it?</a:t>
            </a:r>
          </a:p>
        </p:txBody>
      </p:sp>
    </p:spTree>
    <p:extLst>
      <p:ext uri="{BB962C8B-B14F-4D97-AF65-F5344CB8AC3E}">
        <p14:creationId xmlns:p14="http://schemas.microsoft.com/office/powerpoint/2010/main" val="1717358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826" y="428847"/>
            <a:ext cx="8911687" cy="96561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The Carbon Cycle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47" y="1229710"/>
            <a:ext cx="11703634" cy="546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59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75619"/>
            <a:ext cx="9202835" cy="835961"/>
          </a:xfrm>
        </p:spPr>
        <p:txBody>
          <a:bodyPr/>
          <a:lstStyle/>
          <a:p>
            <a:r>
              <a:rPr lang="en-US" b="1" dirty="0"/>
              <a:t>The Carbon Cycle</a:t>
            </a:r>
          </a:p>
        </p:txBody>
      </p:sp>
      <p:pic>
        <p:nvPicPr>
          <p:cNvPr id="4" name="Picture 10" descr="http://t3.gstatic.com/images?q=tbn:ANd9GcRpF8_q-bh2N0cPXYLTkmm9sIDTYmVwmMyb5Iml1UgjwykUELKzUA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461" y="2820473"/>
            <a:ext cx="3017539" cy="226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82980" y="1211580"/>
            <a:ext cx="108127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FF"/>
              </a:buClr>
            </a:pPr>
            <a:r>
              <a:rPr lang="en-US" sz="3600" dirty="0"/>
              <a:t>Carbon exists in </a:t>
            </a:r>
            <a:r>
              <a:rPr lang="en-US" sz="3600" b="1" dirty="0">
                <a:solidFill>
                  <a:srgbClr val="FFC000"/>
                </a:solidFill>
              </a:rPr>
              <a:t>air, water, and living organisms</a:t>
            </a:r>
            <a:r>
              <a:rPr lang="en-US" sz="3600" dirty="0"/>
              <a:t>.</a:t>
            </a:r>
          </a:p>
          <a:p>
            <a:pPr>
              <a:buClr>
                <a:srgbClr val="FFFFFF"/>
              </a:buClr>
            </a:pPr>
            <a:r>
              <a:rPr lang="en-US" sz="3600" dirty="0"/>
              <a:t>Producers convert </a:t>
            </a:r>
            <a:r>
              <a:rPr lang="en-US" sz="3600" b="1" dirty="0">
                <a:solidFill>
                  <a:srgbClr val="FFC000"/>
                </a:solidFill>
              </a:rPr>
              <a:t>carbon dioxide </a:t>
            </a:r>
            <a:r>
              <a:rPr lang="en-US" sz="3600" dirty="0"/>
              <a:t>in the atmosphere into carbohydrates during photosynthesis.</a:t>
            </a:r>
          </a:p>
          <a:p>
            <a:pPr>
              <a:buClr>
                <a:srgbClr val="FFFFFF"/>
              </a:buClr>
            </a:pPr>
            <a:endParaRPr lang="en-US" sz="3600" dirty="0"/>
          </a:p>
          <a:p>
            <a:pPr>
              <a:buClr>
                <a:srgbClr val="FFFFFF"/>
              </a:buClr>
            </a:pPr>
            <a:endParaRPr lang="en-US" sz="3600" dirty="0"/>
          </a:p>
          <a:p>
            <a:pPr>
              <a:buClr>
                <a:srgbClr val="FFFFFF"/>
              </a:buClr>
            </a:pPr>
            <a:r>
              <a:rPr lang="en-US" sz="3600" dirty="0"/>
              <a:t>Consumers obtain carbon from the carbohydrates in the producers they eat.</a:t>
            </a:r>
          </a:p>
        </p:txBody>
      </p:sp>
      <p:grpSp>
        <p:nvGrpSpPr>
          <p:cNvPr id="10" name="SMARTInkShape-Group18"/>
          <p:cNvGrpSpPr/>
          <p:nvPr/>
        </p:nvGrpSpPr>
        <p:grpSpPr>
          <a:xfrm>
            <a:off x="534298" y="1416464"/>
            <a:ext cx="289576" cy="874141"/>
            <a:chOff x="534298" y="1416464"/>
            <a:chExt cx="289576" cy="874141"/>
          </a:xfrm>
        </p:grpSpPr>
        <p:sp>
          <p:nvSpPr>
            <p:cNvPr id="8" name="SMARTInkShape-43"/>
            <p:cNvSpPr/>
            <p:nvPr>
              <p:custDataLst>
                <p:tags r:id="rId1"/>
              </p:custDataLst>
            </p:nvPr>
          </p:nvSpPr>
          <p:spPr>
            <a:xfrm>
              <a:off x="534298" y="1416464"/>
              <a:ext cx="289576" cy="246752"/>
            </a:xfrm>
            <a:custGeom>
              <a:avLst/>
              <a:gdLst/>
              <a:ahLst/>
              <a:cxnLst/>
              <a:rect l="0" t="0" r="0" b="0"/>
              <a:pathLst>
                <a:path w="289576" h="246752">
                  <a:moveTo>
                    <a:pt x="151502" y="56736"/>
                  </a:moveTo>
                  <a:lnTo>
                    <a:pt x="151502" y="56736"/>
                  </a:lnTo>
                  <a:lnTo>
                    <a:pt x="142664" y="56736"/>
                  </a:lnTo>
                  <a:lnTo>
                    <a:pt x="138637" y="54854"/>
                  </a:lnTo>
                  <a:lnTo>
                    <a:pt x="136575" y="53365"/>
                  </a:lnTo>
                  <a:lnTo>
                    <a:pt x="133790" y="53078"/>
                  </a:lnTo>
                  <a:lnTo>
                    <a:pt x="126932" y="54640"/>
                  </a:lnTo>
                  <a:lnTo>
                    <a:pt x="121062" y="59567"/>
                  </a:lnTo>
                  <a:lnTo>
                    <a:pt x="107167" y="79240"/>
                  </a:lnTo>
                  <a:lnTo>
                    <a:pt x="102618" y="93978"/>
                  </a:lnTo>
                  <a:lnTo>
                    <a:pt x="97296" y="120254"/>
                  </a:lnTo>
                  <a:lnTo>
                    <a:pt x="100085" y="134431"/>
                  </a:lnTo>
                  <a:lnTo>
                    <a:pt x="109366" y="156137"/>
                  </a:lnTo>
                  <a:lnTo>
                    <a:pt x="115371" y="162768"/>
                  </a:lnTo>
                  <a:lnTo>
                    <a:pt x="130724" y="172774"/>
                  </a:lnTo>
                  <a:lnTo>
                    <a:pt x="143151" y="176019"/>
                  </a:lnTo>
                  <a:lnTo>
                    <a:pt x="155770" y="176981"/>
                  </a:lnTo>
                  <a:lnTo>
                    <a:pt x="168445" y="173895"/>
                  </a:lnTo>
                  <a:lnTo>
                    <a:pt x="215168" y="145417"/>
                  </a:lnTo>
                  <a:lnTo>
                    <a:pt x="256261" y="113309"/>
                  </a:lnTo>
                  <a:lnTo>
                    <a:pt x="269325" y="94665"/>
                  </a:lnTo>
                  <a:lnTo>
                    <a:pt x="282722" y="63629"/>
                  </a:lnTo>
                  <a:lnTo>
                    <a:pt x="283200" y="54860"/>
                  </a:lnTo>
                  <a:lnTo>
                    <a:pt x="281060" y="46260"/>
                  </a:lnTo>
                  <a:lnTo>
                    <a:pt x="275876" y="39615"/>
                  </a:lnTo>
                  <a:lnTo>
                    <a:pt x="268868" y="35016"/>
                  </a:lnTo>
                  <a:lnTo>
                    <a:pt x="261050" y="32971"/>
                  </a:lnTo>
                  <a:lnTo>
                    <a:pt x="228400" y="38459"/>
                  </a:lnTo>
                  <a:lnTo>
                    <a:pt x="184637" y="55480"/>
                  </a:lnTo>
                  <a:lnTo>
                    <a:pt x="171168" y="61822"/>
                  </a:lnTo>
                  <a:lnTo>
                    <a:pt x="137576" y="90919"/>
                  </a:lnTo>
                  <a:lnTo>
                    <a:pt x="121809" y="114366"/>
                  </a:lnTo>
                  <a:lnTo>
                    <a:pt x="110145" y="141335"/>
                  </a:lnTo>
                  <a:lnTo>
                    <a:pt x="107459" y="167935"/>
                  </a:lnTo>
                  <a:lnTo>
                    <a:pt x="110544" y="181328"/>
                  </a:lnTo>
                  <a:lnTo>
                    <a:pt x="121989" y="206994"/>
                  </a:lnTo>
                  <a:lnTo>
                    <a:pt x="124771" y="209825"/>
                  </a:lnTo>
                  <a:lnTo>
                    <a:pt x="143418" y="218111"/>
                  </a:lnTo>
                  <a:lnTo>
                    <a:pt x="153553" y="218299"/>
                  </a:lnTo>
                  <a:lnTo>
                    <a:pt x="173936" y="212671"/>
                  </a:lnTo>
                  <a:lnTo>
                    <a:pt x="215200" y="186975"/>
                  </a:lnTo>
                  <a:lnTo>
                    <a:pt x="243407" y="157926"/>
                  </a:lnTo>
                  <a:lnTo>
                    <a:pt x="261089" y="120200"/>
                  </a:lnTo>
                  <a:lnTo>
                    <a:pt x="261826" y="109401"/>
                  </a:lnTo>
                  <a:lnTo>
                    <a:pt x="256550" y="90971"/>
                  </a:lnTo>
                  <a:lnTo>
                    <a:pt x="247382" y="78012"/>
                  </a:lnTo>
                  <a:lnTo>
                    <a:pt x="237860" y="73247"/>
                  </a:lnTo>
                  <a:lnTo>
                    <a:pt x="225161" y="71836"/>
                  </a:lnTo>
                  <a:lnTo>
                    <a:pt x="188264" y="78560"/>
                  </a:lnTo>
                  <a:lnTo>
                    <a:pt x="147004" y="93267"/>
                  </a:lnTo>
                  <a:lnTo>
                    <a:pt x="100519" y="115536"/>
                  </a:lnTo>
                  <a:lnTo>
                    <a:pt x="58516" y="144499"/>
                  </a:lnTo>
                  <a:lnTo>
                    <a:pt x="19992" y="177236"/>
                  </a:lnTo>
                  <a:lnTo>
                    <a:pt x="5919" y="195686"/>
                  </a:lnTo>
                  <a:lnTo>
                    <a:pt x="1122" y="210403"/>
                  </a:lnTo>
                  <a:lnTo>
                    <a:pt x="0" y="219342"/>
                  </a:lnTo>
                  <a:lnTo>
                    <a:pt x="3264" y="228018"/>
                  </a:lnTo>
                  <a:lnTo>
                    <a:pt x="6110" y="232307"/>
                  </a:lnTo>
                  <a:lnTo>
                    <a:pt x="14917" y="238955"/>
                  </a:lnTo>
                  <a:lnTo>
                    <a:pt x="25181" y="243555"/>
                  </a:lnTo>
                  <a:lnTo>
                    <a:pt x="50967" y="246751"/>
                  </a:lnTo>
                  <a:lnTo>
                    <a:pt x="96934" y="238355"/>
                  </a:lnTo>
                  <a:lnTo>
                    <a:pt x="126063" y="224446"/>
                  </a:lnTo>
                  <a:lnTo>
                    <a:pt x="169898" y="189758"/>
                  </a:lnTo>
                  <a:lnTo>
                    <a:pt x="187997" y="170939"/>
                  </a:lnTo>
                  <a:lnTo>
                    <a:pt x="198456" y="151252"/>
                  </a:lnTo>
                  <a:lnTo>
                    <a:pt x="207170" y="118136"/>
                  </a:lnTo>
                  <a:lnTo>
                    <a:pt x="204842" y="100564"/>
                  </a:lnTo>
                  <a:lnTo>
                    <a:pt x="196313" y="85323"/>
                  </a:lnTo>
                  <a:lnTo>
                    <a:pt x="188822" y="80025"/>
                  </a:lnTo>
                  <a:lnTo>
                    <a:pt x="179377" y="77670"/>
                  </a:lnTo>
                  <a:lnTo>
                    <a:pt x="139112" y="76657"/>
                  </a:lnTo>
                  <a:lnTo>
                    <a:pt x="111582" y="84608"/>
                  </a:lnTo>
                  <a:lnTo>
                    <a:pt x="97776" y="91701"/>
                  </a:lnTo>
                  <a:lnTo>
                    <a:pt x="69363" y="116805"/>
                  </a:lnTo>
                  <a:lnTo>
                    <a:pt x="54747" y="142649"/>
                  </a:lnTo>
                  <a:lnTo>
                    <a:pt x="51338" y="155962"/>
                  </a:lnTo>
                  <a:lnTo>
                    <a:pt x="52422" y="164571"/>
                  </a:lnTo>
                  <a:lnTo>
                    <a:pt x="53698" y="168843"/>
                  </a:lnTo>
                  <a:lnTo>
                    <a:pt x="58880" y="175471"/>
                  </a:lnTo>
                  <a:lnTo>
                    <a:pt x="73705" y="185474"/>
                  </a:lnTo>
                  <a:lnTo>
                    <a:pt x="89410" y="188720"/>
                  </a:lnTo>
                  <a:lnTo>
                    <a:pt x="113680" y="189110"/>
                  </a:lnTo>
                  <a:lnTo>
                    <a:pt x="140739" y="181244"/>
                  </a:lnTo>
                  <a:lnTo>
                    <a:pt x="184746" y="156236"/>
                  </a:lnTo>
                  <a:lnTo>
                    <a:pt x="205332" y="138664"/>
                  </a:lnTo>
                  <a:lnTo>
                    <a:pt x="218487" y="120052"/>
                  </a:lnTo>
                  <a:lnTo>
                    <a:pt x="230852" y="92826"/>
                  </a:lnTo>
                  <a:lnTo>
                    <a:pt x="232398" y="75190"/>
                  </a:lnTo>
                  <a:lnTo>
                    <a:pt x="230260" y="62821"/>
                  </a:lnTo>
                  <a:lnTo>
                    <a:pt x="223194" y="52150"/>
                  </a:lnTo>
                  <a:lnTo>
                    <a:pt x="212999" y="43409"/>
                  </a:lnTo>
                  <a:lnTo>
                    <a:pt x="196064" y="35227"/>
                  </a:lnTo>
                  <a:lnTo>
                    <a:pt x="166220" y="31848"/>
                  </a:lnTo>
                  <a:lnTo>
                    <a:pt x="139906" y="36507"/>
                  </a:lnTo>
                  <a:lnTo>
                    <a:pt x="112572" y="49647"/>
                  </a:lnTo>
                  <a:lnTo>
                    <a:pt x="97477" y="64748"/>
                  </a:lnTo>
                  <a:lnTo>
                    <a:pt x="87438" y="79258"/>
                  </a:lnTo>
                  <a:lnTo>
                    <a:pt x="83367" y="95865"/>
                  </a:lnTo>
                  <a:lnTo>
                    <a:pt x="82696" y="119734"/>
                  </a:lnTo>
                  <a:lnTo>
                    <a:pt x="87527" y="134982"/>
                  </a:lnTo>
                  <a:lnTo>
                    <a:pt x="97582" y="151181"/>
                  </a:lnTo>
                  <a:lnTo>
                    <a:pt x="132475" y="178423"/>
                  </a:lnTo>
                  <a:lnTo>
                    <a:pt x="143516" y="181375"/>
                  </a:lnTo>
                  <a:lnTo>
                    <a:pt x="157125" y="181981"/>
                  </a:lnTo>
                  <a:lnTo>
                    <a:pt x="200252" y="172107"/>
                  </a:lnTo>
                  <a:lnTo>
                    <a:pt x="243881" y="148886"/>
                  </a:lnTo>
                  <a:lnTo>
                    <a:pt x="260091" y="131312"/>
                  </a:lnTo>
                  <a:lnTo>
                    <a:pt x="281769" y="88994"/>
                  </a:lnTo>
                  <a:lnTo>
                    <a:pt x="289130" y="63186"/>
                  </a:lnTo>
                  <a:lnTo>
                    <a:pt x="289575" y="50431"/>
                  </a:lnTo>
                  <a:lnTo>
                    <a:pt x="287422" y="37706"/>
                  </a:lnTo>
                  <a:lnTo>
                    <a:pt x="278871" y="22013"/>
                  </a:lnTo>
                  <a:lnTo>
                    <a:pt x="267401" y="11797"/>
                  </a:lnTo>
                  <a:lnTo>
                    <a:pt x="251694" y="4302"/>
                  </a:lnTo>
                  <a:lnTo>
                    <a:pt x="209411" y="0"/>
                  </a:lnTo>
                  <a:lnTo>
                    <a:pt x="189827" y="3080"/>
                  </a:lnTo>
                  <a:lnTo>
                    <a:pt x="146054" y="23362"/>
                  </a:lnTo>
                  <a:lnTo>
                    <a:pt x="101664" y="62618"/>
                  </a:lnTo>
                  <a:lnTo>
                    <a:pt x="75986" y="108589"/>
                  </a:lnTo>
                  <a:lnTo>
                    <a:pt x="61875" y="150077"/>
                  </a:lnTo>
                  <a:lnTo>
                    <a:pt x="56993" y="194024"/>
                  </a:lnTo>
                  <a:lnTo>
                    <a:pt x="56252" y="2154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4"/>
            <p:cNvSpPr/>
            <p:nvPr>
              <p:custDataLst>
                <p:tags r:id="rId2"/>
              </p:custDataLst>
            </p:nvPr>
          </p:nvSpPr>
          <p:spPr>
            <a:xfrm>
              <a:off x="535455" y="2007754"/>
              <a:ext cx="275709" cy="282851"/>
            </a:xfrm>
            <a:custGeom>
              <a:avLst/>
              <a:gdLst/>
              <a:ahLst/>
              <a:cxnLst/>
              <a:rect l="0" t="0" r="0" b="0"/>
              <a:pathLst>
                <a:path w="275709" h="282851">
                  <a:moveTo>
                    <a:pt x="194795" y="75046"/>
                  </a:moveTo>
                  <a:lnTo>
                    <a:pt x="194795" y="75046"/>
                  </a:lnTo>
                  <a:lnTo>
                    <a:pt x="183964" y="64920"/>
                  </a:lnTo>
                  <a:lnTo>
                    <a:pt x="179868" y="63490"/>
                  </a:lnTo>
                  <a:lnTo>
                    <a:pt x="177788" y="63814"/>
                  </a:lnTo>
                  <a:lnTo>
                    <a:pt x="160086" y="73950"/>
                  </a:lnTo>
                  <a:lnTo>
                    <a:pt x="143829" y="90247"/>
                  </a:lnTo>
                  <a:lnTo>
                    <a:pt x="133127" y="107537"/>
                  </a:lnTo>
                  <a:lnTo>
                    <a:pt x="121659" y="143008"/>
                  </a:lnTo>
                  <a:lnTo>
                    <a:pt x="118998" y="176397"/>
                  </a:lnTo>
                  <a:lnTo>
                    <a:pt x="122537" y="189235"/>
                  </a:lnTo>
                  <a:lnTo>
                    <a:pt x="135917" y="215306"/>
                  </a:lnTo>
                  <a:lnTo>
                    <a:pt x="150840" y="226720"/>
                  </a:lnTo>
                  <a:lnTo>
                    <a:pt x="159032" y="230651"/>
                  </a:lnTo>
                  <a:lnTo>
                    <a:pt x="189301" y="233520"/>
                  </a:lnTo>
                  <a:lnTo>
                    <a:pt x="201525" y="233673"/>
                  </a:lnTo>
                  <a:lnTo>
                    <a:pt x="220308" y="227018"/>
                  </a:lnTo>
                  <a:lnTo>
                    <a:pt x="254934" y="203939"/>
                  </a:lnTo>
                  <a:lnTo>
                    <a:pt x="265139" y="188026"/>
                  </a:lnTo>
                  <a:lnTo>
                    <a:pt x="274202" y="159321"/>
                  </a:lnTo>
                  <a:lnTo>
                    <a:pt x="275708" y="138352"/>
                  </a:lnTo>
                  <a:lnTo>
                    <a:pt x="268384" y="101396"/>
                  </a:lnTo>
                  <a:lnTo>
                    <a:pt x="260662" y="90050"/>
                  </a:lnTo>
                  <a:lnTo>
                    <a:pt x="238458" y="71268"/>
                  </a:lnTo>
                  <a:lnTo>
                    <a:pt x="216591" y="61619"/>
                  </a:lnTo>
                  <a:lnTo>
                    <a:pt x="200484" y="60376"/>
                  </a:lnTo>
                  <a:lnTo>
                    <a:pt x="163777" y="65328"/>
                  </a:lnTo>
                  <a:lnTo>
                    <a:pt x="127624" y="83239"/>
                  </a:lnTo>
                  <a:lnTo>
                    <a:pt x="84802" y="113389"/>
                  </a:lnTo>
                  <a:lnTo>
                    <a:pt x="42773" y="160106"/>
                  </a:lnTo>
                  <a:lnTo>
                    <a:pt x="17602" y="202098"/>
                  </a:lnTo>
                  <a:lnTo>
                    <a:pt x="8238" y="225580"/>
                  </a:lnTo>
                  <a:lnTo>
                    <a:pt x="6924" y="232552"/>
                  </a:lnTo>
                  <a:lnTo>
                    <a:pt x="9226" y="245943"/>
                  </a:lnTo>
                  <a:lnTo>
                    <a:pt x="18456" y="263501"/>
                  </a:lnTo>
                  <a:lnTo>
                    <a:pt x="30128" y="275759"/>
                  </a:lnTo>
                  <a:lnTo>
                    <a:pt x="34217" y="278704"/>
                  </a:lnTo>
                  <a:lnTo>
                    <a:pt x="53456" y="282850"/>
                  </a:lnTo>
                  <a:lnTo>
                    <a:pt x="73659" y="280708"/>
                  </a:lnTo>
                  <a:lnTo>
                    <a:pt x="110857" y="264755"/>
                  </a:lnTo>
                  <a:lnTo>
                    <a:pt x="148176" y="238500"/>
                  </a:lnTo>
                  <a:lnTo>
                    <a:pt x="187549" y="191132"/>
                  </a:lnTo>
                  <a:lnTo>
                    <a:pt x="205018" y="155649"/>
                  </a:lnTo>
                  <a:lnTo>
                    <a:pt x="212102" y="121620"/>
                  </a:lnTo>
                  <a:lnTo>
                    <a:pt x="209957" y="97704"/>
                  </a:lnTo>
                  <a:lnTo>
                    <a:pt x="201483" y="76115"/>
                  </a:lnTo>
                  <a:lnTo>
                    <a:pt x="192123" y="66584"/>
                  </a:lnTo>
                  <a:lnTo>
                    <a:pt x="168867" y="54716"/>
                  </a:lnTo>
                  <a:lnTo>
                    <a:pt x="146818" y="51148"/>
                  </a:lnTo>
                  <a:lnTo>
                    <a:pt x="125781" y="53462"/>
                  </a:lnTo>
                  <a:lnTo>
                    <a:pt x="102772" y="61987"/>
                  </a:lnTo>
                  <a:lnTo>
                    <a:pt x="61728" y="94622"/>
                  </a:lnTo>
                  <a:lnTo>
                    <a:pt x="45850" y="113302"/>
                  </a:lnTo>
                  <a:lnTo>
                    <a:pt x="28068" y="156727"/>
                  </a:lnTo>
                  <a:lnTo>
                    <a:pt x="27325" y="169910"/>
                  </a:lnTo>
                  <a:lnTo>
                    <a:pt x="32598" y="195620"/>
                  </a:lnTo>
                  <a:lnTo>
                    <a:pt x="45503" y="220375"/>
                  </a:lnTo>
                  <a:lnTo>
                    <a:pt x="53419" y="230418"/>
                  </a:lnTo>
                  <a:lnTo>
                    <a:pt x="69180" y="240635"/>
                  </a:lnTo>
                  <a:lnTo>
                    <a:pt x="80513" y="244759"/>
                  </a:lnTo>
                  <a:lnTo>
                    <a:pt x="95082" y="242610"/>
                  </a:lnTo>
                  <a:lnTo>
                    <a:pt x="109433" y="237505"/>
                  </a:lnTo>
                  <a:lnTo>
                    <a:pt x="131994" y="218615"/>
                  </a:lnTo>
                  <a:lnTo>
                    <a:pt x="169456" y="172009"/>
                  </a:lnTo>
                  <a:lnTo>
                    <a:pt x="197782" y="126655"/>
                  </a:lnTo>
                  <a:lnTo>
                    <a:pt x="205576" y="90441"/>
                  </a:lnTo>
                  <a:lnTo>
                    <a:pt x="206642" y="73186"/>
                  </a:lnTo>
                  <a:lnTo>
                    <a:pt x="203353" y="59873"/>
                  </a:lnTo>
                  <a:lnTo>
                    <a:pt x="196482" y="49252"/>
                  </a:lnTo>
                  <a:lnTo>
                    <a:pt x="186373" y="39829"/>
                  </a:lnTo>
                  <a:lnTo>
                    <a:pt x="174824" y="34699"/>
                  </a:lnTo>
                  <a:lnTo>
                    <a:pt x="146792" y="31407"/>
                  </a:lnTo>
                  <a:lnTo>
                    <a:pt x="119032" y="34207"/>
                  </a:lnTo>
                  <a:lnTo>
                    <a:pt x="72600" y="57308"/>
                  </a:lnTo>
                  <a:lnTo>
                    <a:pt x="38248" y="81655"/>
                  </a:lnTo>
                  <a:lnTo>
                    <a:pt x="12491" y="111211"/>
                  </a:lnTo>
                  <a:lnTo>
                    <a:pt x="4880" y="124986"/>
                  </a:lnTo>
                  <a:lnTo>
                    <a:pt x="0" y="148012"/>
                  </a:lnTo>
                  <a:lnTo>
                    <a:pt x="1925" y="169338"/>
                  </a:lnTo>
                  <a:lnTo>
                    <a:pt x="7005" y="180689"/>
                  </a:lnTo>
                  <a:lnTo>
                    <a:pt x="10335" y="185691"/>
                  </a:lnTo>
                  <a:lnTo>
                    <a:pt x="19679" y="193131"/>
                  </a:lnTo>
                  <a:lnTo>
                    <a:pt x="46296" y="203656"/>
                  </a:lnTo>
                  <a:lnTo>
                    <a:pt x="60357" y="204408"/>
                  </a:lnTo>
                  <a:lnTo>
                    <a:pt x="98121" y="196582"/>
                  </a:lnTo>
                  <a:lnTo>
                    <a:pt x="143224" y="178322"/>
                  </a:lnTo>
                  <a:lnTo>
                    <a:pt x="189946" y="143723"/>
                  </a:lnTo>
                  <a:lnTo>
                    <a:pt x="214995" y="119149"/>
                  </a:lnTo>
                  <a:lnTo>
                    <a:pt x="244335" y="72753"/>
                  </a:lnTo>
                  <a:lnTo>
                    <a:pt x="255329" y="39211"/>
                  </a:lnTo>
                  <a:lnTo>
                    <a:pt x="256271" y="25253"/>
                  </a:lnTo>
                  <a:lnTo>
                    <a:pt x="254338" y="11993"/>
                  </a:lnTo>
                  <a:lnTo>
                    <a:pt x="251424" y="7611"/>
                  </a:lnTo>
                  <a:lnTo>
                    <a:pt x="247364" y="4689"/>
                  </a:lnTo>
                  <a:lnTo>
                    <a:pt x="233419" y="577"/>
                  </a:lnTo>
                  <a:lnTo>
                    <a:pt x="229011" y="0"/>
                  </a:lnTo>
                  <a:lnTo>
                    <a:pt x="205952" y="5930"/>
                  </a:lnTo>
                  <a:lnTo>
                    <a:pt x="161239" y="33410"/>
                  </a:lnTo>
                  <a:lnTo>
                    <a:pt x="119324" y="74006"/>
                  </a:lnTo>
                  <a:lnTo>
                    <a:pt x="84938" y="120779"/>
                  </a:lnTo>
                  <a:lnTo>
                    <a:pt x="63633" y="161955"/>
                  </a:lnTo>
                  <a:lnTo>
                    <a:pt x="59595" y="175055"/>
                  </a:lnTo>
                  <a:lnTo>
                    <a:pt x="60152" y="185582"/>
                  </a:lnTo>
                  <a:lnTo>
                    <a:pt x="64433" y="199441"/>
                  </a:lnTo>
                  <a:lnTo>
                    <a:pt x="66965" y="202426"/>
                  </a:lnTo>
                  <a:lnTo>
                    <a:pt x="73541" y="205743"/>
                  </a:lnTo>
                  <a:lnTo>
                    <a:pt x="88548" y="210981"/>
                  </a:lnTo>
                  <a:lnTo>
                    <a:pt x="100302" y="211191"/>
                  </a:lnTo>
                  <a:lnTo>
                    <a:pt x="111876" y="208227"/>
                  </a:lnTo>
                  <a:lnTo>
                    <a:pt x="155783" y="180857"/>
                  </a:lnTo>
                  <a:lnTo>
                    <a:pt x="201092" y="138421"/>
                  </a:lnTo>
                  <a:lnTo>
                    <a:pt x="220759" y="113121"/>
                  </a:lnTo>
                  <a:lnTo>
                    <a:pt x="234529" y="81393"/>
                  </a:lnTo>
                  <a:lnTo>
                    <a:pt x="234690" y="75749"/>
                  </a:lnTo>
                  <a:lnTo>
                    <a:pt x="231106" y="65716"/>
                  </a:lnTo>
                  <a:lnTo>
                    <a:pt x="224809" y="58434"/>
                  </a:lnTo>
                  <a:lnTo>
                    <a:pt x="221154" y="55505"/>
                  </a:lnTo>
                  <a:lnTo>
                    <a:pt x="209568" y="52250"/>
                  </a:lnTo>
                  <a:lnTo>
                    <a:pt x="187178" y="52299"/>
                  </a:lnTo>
                  <a:lnTo>
                    <a:pt x="150957" y="62008"/>
                  </a:lnTo>
                  <a:lnTo>
                    <a:pt x="104373" y="90419"/>
                  </a:lnTo>
                  <a:lnTo>
                    <a:pt x="66632" y="125512"/>
                  </a:lnTo>
                  <a:lnTo>
                    <a:pt x="35404" y="171855"/>
                  </a:lnTo>
                  <a:lnTo>
                    <a:pt x="25177" y="191450"/>
                  </a:lnTo>
                  <a:lnTo>
                    <a:pt x="20631" y="209566"/>
                  </a:lnTo>
                  <a:lnTo>
                    <a:pt x="21443" y="235632"/>
                  </a:lnTo>
                  <a:lnTo>
                    <a:pt x="26153" y="254488"/>
                  </a:lnTo>
                  <a:lnTo>
                    <a:pt x="31884" y="262513"/>
                  </a:lnTo>
                  <a:lnTo>
                    <a:pt x="39840" y="268431"/>
                  </a:lnTo>
                  <a:lnTo>
                    <a:pt x="50432" y="273413"/>
                  </a:lnTo>
                  <a:lnTo>
                    <a:pt x="62195" y="274217"/>
                  </a:lnTo>
                  <a:lnTo>
                    <a:pt x="109310" y="263193"/>
                  </a:lnTo>
                  <a:lnTo>
                    <a:pt x="156829" y="233032"/>
                  </a:lnTo>
                  <a:lnTo>
                    <a:pt x="199003" y="195038"/>
                  </a:lnTo>
                  <a:lnTo>
                    <a:pt x="231202" y="153276"/>
                  </a:lnTo>
                  <a:lnTo>
                    <a:pt x="238728" y="136391"/>
                  </a:lnTo>
                  <a:lnTo>
                    <a:pt x="240661" y="121360"/>
                  </a:lnTo>
                  <a:lnTo>
                    <a:pt x="238463" y="108330"/>
                  </a:lnTo>
                  <a:lnTo>
                    <a:pt x="232783" y="97835"/>
                  </a:lnTo>
                  <a:lnTo>
                    <a:pt x="228587" y="94472"/>
                  </a:lnTo>
                  <a:lnTo>
                    <a:pt x="218280" y="90735"/>
                  </a:lnTo>
                  <a:lnTo>
                    <a:pt x="193836" y="95374"/>
                  </a:lnTo>
                  <a:lnTo>
                    <a:pt x="148901" y="116064"/>
                  </a:lnTo>
                  <a:lnTo>
                    <a:pt x="103023" y="150777"/>
                  </a:lnTo>
                  <a:lnTo>
                    <a:pt x="48745" y="1893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81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5897" y="296450"/>
            <a:ext cx="8212504" cy="869410"/>
          </a:xfrm>
        </p:spPr>
        <p:txBody>
          <a:bodyPr/>
          <a:lstStyle/>
          <a:p>
            <a:r>
              <a:rPr lang="en-US" b="1" dirty="0"/>
              <a:t>The Carbon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" y="1165860"/>
            <a:ext cx="11369040" cy="2773680"/>
          </a:xfrm>
        </p:spPr>
        <p:txBody>
          <a:bodyPr>
            <a:noAutofit/>
          </a:bodyPr>
          <a:lstStyle/>
          <a:p>
            <a:pPr>
              <a:buClr>
                <a:srgbClr val="FFFFFF"/>
              </a:buClr>
            </a:pPr>
            <a:r>
              <a:rPr lang="en-US" sz="3200" b="1" dirty="0"/>
              <a:t>During cellular respiration, some of the carbon is released back into the atmosphere as </a:t>
            </a:r>
            <a:r>
              <a:rPr lang="en-US" sz="3200" b="1" dirty="0">
                <a:solidFill>
                  <a:srgbClr val="FFC000"/>
                </a:solidFill>
              </a:rPr>
              <a:t>CO2</a:t>
            </a:r>
            <a:r>
              <a:rPr lang="en-US" sz="3200" b="1" dirty="0"/>
              <a:t>.</a:t>
            </a:r>
          </a:p>
          <a:p>
            <a:pPr>
              <a:buClr>
                <a:srgbClr val="FFFFFF"/>
              </a:buClr>
            </a:pPr>
            <a:endParaRPr lang="en-US" sz="3200" b="1" dirty="0"/>
          </a:p>
          <a:p>
            <a:pPr>
              <a:buClr>
                <a:srgbClr val="FFFFFF"/>
              </a:buClr>
            </a:pPr>
            <a:r>
              <a:rPr lang="en-US" sz="3200" b="1" dirty="0"/>
              <a:t>Some carbon is stored in limestone, forming one of the largest </a:t>
            </a:r>
            <a:r>
              <a:rPr lang="en-US" sz="3200" b="1" dirty="0">
                <a:solidFill>
                  <a:srgbClr val="FFC000"/>
                </a:solidFill>
              </a:rPr>
              <a:t>“carbon sinks” </a:t>
            </a:r>
            <a:r>
              <a:rPr lang="en-US" sz="3200" b="1" dirty="0"/>
              <a:t>on Earth.</a:t>
            </a:r>
          </a:p>
          <a:p>
            <a:endParaRPr lang="en-US" sz="3200" b="1" dirty="0"/>
          </a:p>
        </p:txBody>
      </p:sp>
      <p:pic>
        <p:nvPicPr>
          <p:cNvPr id="4" name="Picture 12" descr="Tumucumaque in northern Brazil has been designated a 'carbon sink'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194" y="3703321"/>
            <a:ext cx="4604066" cy="315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24100" y="4926419"/>
            <a:ext cx="54025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ct val="50000"/>
              </a:spcAft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50000"/>
              </a:spcAft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50000"/>
              </a:spcAft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ct val="0"/>
              </a:spcAft>
              <a:buFontTx/>
              <a:buNone/>
            </a:pPr>
            <a:r>
              <a:rPr lang="en-US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BRAZIL -----&gt;</a:t>
            </a:r>
          </a:p>
        </p:txBody>
      </p:sp>
    </p:spTree>
    <p:extLst>
      <p:ext uri="{BB962C8B-B14F-4D97-AF65-F5344CB8AC3E}">
        <p14:creationId xmlns:p14="http://schemas.microsoft.com/office/powerpoint/2010/main" val="295493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816" y="228600"/>
            <a:ext cx="9594041" cy="72439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	1</a:t>
            </a:r>
            <a:r>
              <a:rPr lang="en-US" b="1" baseline="30000" dirty="0"/>
              <a:t>st</a:t>
            </a:r>
            <a:r>
              <a:rPr lang="en-US" b="1" dirty="0"/>
              <a:t> Law of Thermodynamics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473" y="1209675"/>
            <a:ext cx="11360728" cy="5419725"/>
          </a:xfrm>
        </p:spPr>
        <p:txBody>
          <a:bodyPr>
            <a:normAutofit/>
          </a:bodyPr>
          <a:lstStyle/>
          <a:p>
            <a:r>
              <a:rPr lang="en-US" sz="3600" dirty="0"/>
              <a:t>Two laws of physics are important in the study of energy flow through ecosystems.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400" b="1" dirty="0"/>
              <a:t>1</a:t>
            </a:r>
            <a:r>
              <a:rPr lang="en-US" sz="3400" b="1" baseline="30000" dirty="0"/>
              <a:t>ST</a:t>
            </a:r>
            <a:r>
              <a:rPr lang="en-US" sz="3400" b="1" dirty="0"/>
              <a:t> law of thermodynamics: </a:t>
            </a:r>
            <a:r>
              <a:rPr lang="en-US" sz="3400" dirty="0"/>
              <a:t> energy cannot be created or destroyed; it can only be changed from one form to another. </a:t>
            </a:r>
          </a:p>
          <a:p>
            <a:pPr marL="0" indent="0">
              <a:buNone/>
            </a:pPr>
            <a:r>
              <a:rPr lang="en-US" sz="3200" b="1" dirty="0"/>
              <a:t>EX: </a:t>
            </a:r>
            <a:r>
              <a:rPr lang="en-US" sz="3200" dirty="0"/>
              <a:t>Solar energy ---&gt; absorbed by plants --- &gt; converted to stored chemical energy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168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428624" y="1494572"/>
            <a:ext cx="11412856" cy="51206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FF"/>
              </a:buClr>
            </a:pPr>
            <a:r>
              <a:rPr lang="en-US" sz="3600" b="1" dirty="0"/>
              <a:t>stored in organisms as </a:t>
            </a:r>
            <a:r>
              <a:rPr lang="en-US" sz="3600" b="1" dirty="0">
                <a:solidFill>
                  <a:srgbClr val="FFC000"/>
                </a:solidFill>
              </a:rPr>
              <a:t>fat, oils, or other molecules</a:t>
            </a:r>
            <a:endParaRPr lang="en-US" sz="3600" b="1" dirty="0"/>
          </a:p>
          <a:p>
            <a:pPr>
              <a:buClr>
                <a:srgbClr val="FFFFFF"/>
              </a:buClr>
            </a:pPr>
            <a:r>
              <a:rPr lang="en-US" sz="3600" b="1" dirty="0"/>
              <a:t>released into soil or air when the organisms dies.</a:t>
            </a:r>
          </a:p>
          <a:p>
            <a:pPr>
              <a:buClr>
                <a:srgbClr val="FFFFFF"/>
              </a:buClr>
            </a:pPr>
            <a:r>
              <a:rPr lang="en-US" sz="3600" b="1" dirty="0"/>
              <a:t>C molecules - form deposits of </a:t>
            </a:r>
            <a:r>
              <a:rPr lang="en-US" sz="3600" b="1" dirty="0">
                <a:solidFill>
                  <a:srgbClr val="FFC000"/>
                </a:solidFill>
              </a:rPr>
              <a:t>coal, oil, or natural gas </a:t>
            </a:r>
            <a:r>
              <a:rPr lang="en-US" sz="3600" b="1" dirty="0"/>
              <a:t> = </a:t>
            </a:r>
            <a:r>
              <a:rPr lang="en-US" sz="3600" b="1" dirty="0">
                <a:solidFill>
                  <a:srgbClr val="FFC000"/>
                </a:solidFill>
              </a:rPr>
              <a:t>fossil fuels</a:t>
            </a:r>
            <a:endParaRPr lang="en-US" sz="3600" b="1" dirty="0"/>
          </a:p>
          <a:p>
            <a:pPr>
              <a:buClr>
                <a:srgbClr val="FFFFFF"/>
              </a:buClr>
            </a:pPr>
            <a:r>
              <a:rPr lang="en-US" sz="3600" b="1" dirty="0"/>
              <a:t>Fossil fuels store carbon left over from bodies of organisms that dies millions of years ago.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044285" y="326930"/>
            <a:ext cx="8911687" cy="838930"/>
          </a:xfrm>
        </p:spPr>
        <p:txBody>
          <a:bodyPr>
            <a:normAutofit/>
          </a:bodyPr>
          <a:lstStyle/>
          <a:p>
            <a:r>
              <a:rPr lang="en-US" sz="4000" b="1" dirty="0"/>
              <a:t>Carbon</a:t>
            </a:r>
          </a:p>
        </p:txBody>
      </p:sp>
      <p:grpSp>
        <p:nvGrpSpPr>
          <p:cNvPr id="14" name="SMARTInkShape-Group22"/>
          <p:cNvGrpSpPr/>
          <p:nvPr/>
        </p:nvGrpSpPr>
        <p:grpSpPr>
          <a:xfrm>
            <a:off x="478937" y="2918782"/>
            <a:ext cx="350193" cy="319179"/>
            <a:chOff x="478937" y="2918782"/>
            <a:chExt cx="350193" cy="319179"/>
          </a:xfrm>
        </p:grpSpPr>
        <p:sp>
          <p:nvSpPr>
            <p:cNvPr id="12" name="SMARTInkShape-67"/>
            <p:cNvSpPr/>
            <p:nvPr>
              <p:custDataLst>
                <p:tags r:id="rId2"/>
              </p:custDataLst>
            </p:nvPr>
          </p:nvSpPr>
          <p:spPr>
            <a:xfrm>
              <a:off x="603250" y="3000440"/>
              <a:ext cx="88901" cy="9461"/>
            </a:xfrm>
            <a:custGeom>
              <a:avLst/>
              <a:gdLst/>
              <a:ahLst/>
              <a:cxnLst/>
              <a:rect l="0" t="0" r="0" b="0"/>
              <a:pathLst>
                <a:path w="88901" h="9461">
                  <a:moveTo>
                    <a:pt x="88900" y="9460"/>
                  </a:moveTo>
                  <a:lnTo>
                    <a:pt x="88900" y="9460"/>
                  </a:lnTo>
                  <a:lnTo>
                    <a:pt x="85529" y="6089"/>
                  </a:lnTo>
                  <a:lnTo>
                    <a:pt x="56297" y="0"/>
                  </a:lnTo>
                  <a:lnTo>
                    <a:pt x="22346" y="2512"/>
                  </a:lnTo>
                  <a:lnTo>
                    <a:pt x="0" y="94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68"/>
            <p:cNvSpPr/>
            <p:nvPr>
              <p:custDataLst>
                <p:tags r:id="rId3"/>
              </p:custDataLst>
            </p:nvPr>
          </p:nvSpPr>
          <p:spPr>
            <a:xfrm>
              <a:off x="478937" y="2918782"/>
              <a:ext cx="350193" cy="319179"/>
            </a:xfrm>
            <a:custGeom>
              <a:avLst/>
              <a:gdLst/>
              <a:ahLst/>
              <a:cxnLst/>
              <a:rect l="0" t="0" r="0" b="0"/>
              <a:pathLst>
                <a:path w="350193" h="319179">
                  <a:moveTo>
                    <a:pt x="60813" y="224468"/>
                  </a:moveTo>
                  <a:lnTo>
                    <a:pt x="60813" y="224468"/>
                  </a:lnTo>
                  <a:lnTo>
                    <a:pt x="90851" y="251135"/>
                  </a:lnTo>
                  <a:lnTo>
                    <a:pt x="106637" y="254712"/>
                  </a:lnTo>
                  <a:lnTo>
                    <a:pt x="131640" y="255215"/>
                  </a:lnTo>
                  <a:lnTo>
                    <a:pt x="178912" y="244655"/>
                  </a:lnTo>
                  <a:lnTo>
                    <a:pt x="212877" y="226177"/>
                  </a:lnTo>
                  <a:lnTo>
                    <a:pt x="228793" y="207022"/>
                  </a:lnTo>
                  <a:lnTo>
                    <a:pt x="244227" y="171998"/>
                  </a:lnTo>
                  <a:lnTo>
                    <a:pt x="249913" y="142843"/>
                  </a:lnTo>
                  <a:lnTo>
                    <a:pt x="246928" y="129629"/>
                  </a:lnTo>
                  <a:lnTo>
                    <a:pt x="237314" y="112171"/>
                  </a:lnTo>
                  <a:lnTo>
                    <a:pt x="225528" y="99943"/>
                  </a:lnTo>
                  <a:lnTo>
                    <a:pt x="221423" y="97001"/>
                  </a:lnTo>
                  <a:lnTo>
                    <a:pt x="202162" y="92861"/>
                  </a:lnTo>
                  <a:lnTo>
                    <a:pt x="185323" y="95005"/>
                  </a:lnTo>
                  <a:lnTo>
                    <a:pt x="168025" y="103480"/>
                  </a:lnTo>
                  <a:lnTo>
                    <a:pt x="143923" y="124056"/>
                  </a:lnTo>
                  <a:lnTo>
                    <a:pt x="112423" y="161778"/>
                  </a:lnTo>
                  <a:lnTo>
                    <a:pt x="97461" y="198199"/>
                  </a:lnTo>
                  <a:lnTo>
                    <a:pt x="92993" y="242559"/>
                  </a:lnTo>
                  <a:lnTo>
                    <a:pt x="96061" y="258913"/>
                  </a:lnTo>
                  <a:lnTo>
                    <a:pt x="99129" y="262953"/>
                  </a:lnTo>
                  <a:lnTo>
                    <a:pt x="108181" y="269325"/>
                  </a:lnTo>
                  <a:lnTo>
                    <a:pt x="136309" y="278458"/>
                  </a:lnTo>
                  <a:lnTo>
                    <a:pt x="170924" y="279113"/>
                  </a:lnTo>
                  <a:lnTo>
                    <a:pt x="211523" y="269285"/>
                  </a:lnTo>
                  <a:lnTo>
                    <a:pt x="253514" y="248686"/>
                  </a:lnTo>
                  <a:lnTo>
                    <a:pt x="293898" y="224235"/>
                  </a:lnTo>
                  <a:lnTo>
                    <a:pt x="318729" y="203468"/>
                  </a:lnTo>
                  <a:lnTo>
                    <a:pt x="337610" y="177558"/>
                  </a:lnTo>
                  <a:lnTo>
                    <a:pt x="346112" y="158464"/>
                  </a:lnTo>
                  <a:lnTo>
                    <a:pt x="350192" y="131847"/>
                  </a:lnTo>
                  <a:lnTo>
                    <a:pt x="346541" y="106086"/>
                  </a:lnTo>
                  <a:lnTo>
                    <a:pt x="340438" y="89069"/>
                  </a:lnTo>
                  <a:lnTo>
                    <a:pt x="331141" y="75861"/>
                  </a:lnTo>
                  <a:lnTo>
                    <a:pt x="319248" y="65993"/>
                  </a:lnTo>
                  <a:lnTo>
                    <a:pt x="280415" y="51495"/>
                  </a:lnTo>
                  <a:lnTo>
                    <a:pt x="255389" y="51469"/>
                  </a:lnTo>
                  <a:lnTo>
                    <a:pt x="216579" y="67921"/>
                  </a:lnTo>
                  <a:lnTo>
                    <a:pt x="176823" y="93435"/>
                  </a:lnTo>
                  <a:lnTo>
                    <a:pt x="133710" y="138120"/>
                  </a:lnTo>
                  <a:lnTo>
                    <a:pt x="102685" y="185284"/>
                  </a:lnTo>
                  <a:lnTo>
                    <a:pt x="85835" y="226083"/>
                  </a:lnTo>
                  <a:lnTo>
                    <a:pt x="82338" y="252620"/>
                  </a:lnTo>
                  <a:lnTo>
                    <a:pt x="88934" y="287494"/>
                  </a:lnTo>
                  <a:lnTo>
                    <a:pt x="94859" y="303507"/>
                  </a:lnTo>
                  <a:lnTo>
                    <a:pt x="102756" y="310867"/>
                  </a:lnTo>
                  <a:lnTo>
                    <a:pt x="107825" y="313817"/>
                  </a:lnTo>
                  <a:lnTo>
                    <a:pt x="120983" y="315214"/>
                  </a:lnTo>
                  <a:lnTo>
                    <a:pt x="160694" y="312200"/>
                  </a:lnTo>
                  <a:lnTo>
                    <a:pt x="186520" y="301890"/>
                  </a:lnTo>
                  <a:lnTo>
                    <a:pt x="233513" y="265847"/>
                  </a:lnTo>
                  <a:lnTo>
                    <a:pt x="279743" y="224342"/>
                  </a:lnTo>
                  <a:lnTo>
                    <a:pt x="292876" y="207479"/>
                  </a:lnTo>
                  <a:lnTo>
                    <a:pt x="303531" y="182118"/>
                  </a:lnTo>
                  <a:lnTo>
                    <a:pt x="306296" y="156730"/>
                  </a:lnTo>
                  <a:lnTo>
                    <a:pt x="304443" y="139799"/>
                  </a:lnTo>
                  <a:lnTo>
                    <a:pt x="297504" y="124749"/>
                  </a:lnTo>
                  <a:lnTo>
                    <a:pt x="287365" y="112415"/>
                  </a:lnTo>
                  <a:lnTo>
                    <a:pt x="275803" y="104581"/>
                  </a:lnTo>
                  <a:lnTo>
                    <a:pt x="254022" y="99576"/>
                  </a:lnTo>
                  <a:lnTo>
                    <a:pt x="216309" y="99295"/>
                  </a:lnTo>
                  <a:lnTo>
                    <a:pt x="174888" y="113247"/>
                  </a:lnTo>
                  <a:lnTo>
                    <a:pt x="132735" y="139547"/>
                  </a:lnTo>
                  <a:lnTo>
                    <a:pt x="88646" y="180263"/>
                  </a:lnTo>
                  <a:lnTo>
                    <a:pt x="56195" y="222384"/>
                  </a:lnTo>
                  <a:lnTo>
                    <a:pt x="46353" y="247055"/>
                  </a:lnTo>
                  <a:lnTo>
                    <a:pt x="43828" y="268790"/>
                  </a:lnTo>
                  <a:lnTo>
                    <a:pt x="47941" y="291380"/>
                  </a:lnTo>
                  <a:lnTo>
                    <a:pt x="54151" y="302655"/>
                  </a:lnTo>
                  <a:lnTo>
                    <a:pt x="63497" y="310488"/>
                  </a:lnTo>
                  <a:lnTo>
                    <a:pt x="74706" y="315616"/>
                  </a:lnTo>
                  <a:lnTo>
                    <a:pt x="112162" y="319178"/>
                  </a:lnTo>
                  <a:lnTo>
                    <a:pt x="142036" y="312816"/>
                  </a:lnTo>
                  <a:lnTo>
                    <a:pt x="188100" y="292249"/>
                  </a:lnTo>
                  <a:lnTo>
                    <a:pt x="231902" y="261741"/>
                  </a:lnTo>
                  <a:lnTo>
                    <a:pt x="274525" y="225167"/>
                  </a:lnTo>
                  <a:lnTo>
                    <a:pt x="306071" y="183971"/>
                  </a:lnTo>
                  <a:lnTo>
                    <a:pt x="324741" y="141863"/>
                  </a:lnTo>
                  <a:lnTo>
                    <a:pt x="332061" y="102945"/>
                  </a:lnTo>
                  <a:lnTo>
                    <a:pt x="326587" y="76670"/>
                  </a:lnTo>
                  <a:lnTo>
                    <a:pt x="317929" y="63295"/>
                  </a:lnTo>
                  <a:lnTo>
                    <a:pt x="312657" y="57752"/>
                  </a:lnTo>
                  <a:lnTo>
                    <a:pt x="288382" y="46581"/>
                  </a:lnTo>
                  <a:lnTo>
                    <a:pt x="258847" y="42174"/>
                  </a:lnTo>
                  <a:lnTo>
                    <a:pt x="212193" y="50824"/>
                  </a:lnTo>
                  <a:lnTo>
                    <a:pt x="174811" y="63500"/>
                  </a:lnTo>
                  <a:lnTo>
                    <a:pt x="136923" y="84503"/>
                  </a:lnTo>
                  <a:lnTo>
                    <a:pt x="99592" y="107894"/>
                  </a:lnTo>
                  <a:lnTo>
                    <a:pt x="56897" y="137000"/>
                  </a:lnTo>
                  <a:lnTo>
                    <a:pt x="24448" y="169718"/>
                  </a:lnTo>
                  <a:lnTo>
                    <a:pt x="10919" y="194918"/>
                  </a:lnTo>
                  <a:lnTo>
                    <a:pt x="5813" y="216889"/>
                  </a:lnTo>
                  <a:lnTo>
                    <a:pt x="7671" y="236804"/>
                  </a:lnTo>
                  <a:lnTo>
                    <a:pt x="12735" y="247825"/>
                  </a:lnTo>
                  <a:lnTo>
                    <a:pt x="20395" y="257426"/>
                  </a:lnTo>
                  <a:lnTo>
                    <a:pt x="30855" y="266398"/>
                  </a:lnTo>
                  <a:lnTo>
                    <a:pt x="55386" y="276011"/>
                  </a:lnTo>
                  <a:lnTo>
                    <a:pt x="95986" y="279805"/>
                  </a:lnTo>
                  <a:lnTo>
                    <a:pt x="132383" y="275515"/>
                  </a:lnTo>
                  <a:lnTo>
                    <a:pt x="172722" y="265620"/>
                  </a:lnTo>
                  <a:lnTo>
                    <a:pt x="208350" y="252340"/>
                  </a:lnTo>
                  <a:lnTo>
                    <a:pt x="254194" y="225165"/>
                  </a:lnTo>
                  <a:lnTo>
                    <a:pt x="290844" y="192464"/>
                  </a:lnTo>
                  <a:lnTo>
                    <a:pt x="318780" y="157103"/>
                  </a:lnTo>
                  <a:lnTo>
                    <a:pt x="329081" y="131444"/>
                  </a:lnTo>
                  <a:lnTo>
                    <a:pt x="331740" y="106672"/>
                  </a:lnTo>
                  <a:lnTo>
                    <a:pt x="329862" y="92387"/>
                  </a:lnTo>
                  <a:lnTo>
                    <a:pt x="322913" y="78982"/>
                  </a:lnTo>
                  <a:lnTo>
                    <a:pt x="318096" y="72444"/>
                  </a:lnTo>
                  <a:lnTo>
                    <a:pt x="305218" y="63298"/>
                  </a:lnTo>
                  <a:lnTo>
                    <a:pt x="273955" y="51678"/>
                  </a:lnTo>
                  <a:lnTo>
                    <a:pt x="242264" y="51523"/>
                  </a:lnTo>
                  <a:lnTo>
                    <a:pt x="206063" y="59317"/>
                  </a:lnTo>
                  <a:lnTo>
                    <a:pt x="168526" y="73934"/>
                  </a:lnTo>
                  <a:lnTo>
                    <a:pt x="130593" y="91671"/>
                  </a:lnTo>
                  <a:lnTo>
                    <a:pt x="84919" y="120991"/>
                  </a:lnTo>
                  <a:lnTo>
                    <a:pt x="45688" y="149779"/>
                  </a:lnTo>
                  <a:lnTo>
                    <a:pt x="6381" y="195414"/>
                  </a:lnTo>
                  <a:lnTo>
                    <a:pt x="1343" y="204735"/>
                  </a:lnTo>
                  <a:lnTo>
                    <a:pt x="0" y="209196"/>
                  </a:lnTo>
                  <a:lnTo>
                    <a:pt x="389" y="217915"/>
                  </a:lnTo>
                  <a:lnTo>
                    <a:pt x="1480" y="222216"/>
                  </a:lnTo>
                  <a:lnTo>
                    <a:pt x="4324" y="225789"/>
                  </a:lnTo>
                  <a:lnTo>
                    <a:pt x="13129" y="231640"/>
                  </a:lnTo>
                  <a:lnTo>
                    <a:pt x="26615" y="235530"/>
                  </a:lnTo>
                  <a:lnTo>
                    <a:pt x="69994" y="237024"/>
                  </a:lnTo>
                  <a:lnTo>
                    <a:pt x="109063" y="232070"/>
                  </a:lnTo>
                  <a:lnTo>
                    <a:pt x="154932" y="222416"/>
                  </a:lnTo>
                  <a:lnTo>
                    <a:pt x="198173" y="203758"/>
                  </a:lnTo>
                  <a:lnTo>
                    <a:pt x="234910" y="178985"/>
                  </a:lnTo>
                  <a:lnTo>
                    <a:pt x="269875" y="139387"/>
                  </a:lnTo>
                  <a:lnTo>
                    <a:pt x="282527" y="114278"/>
                  </a:lnTo>
                  <a:lnTo>
                    <a:pt x="287373" y="88965"/>
                  </a:lnTo>
                  <a:lnTo>
                    <a:pt x="280396" y="43665"/>
                  </a:lnTo>
                  <a:lnTo>
                    <a:pt x="267691" y="22260"/>
                  </a:lnTo>
                  <a:lnTo>
                    <a:pt x="256476" y="12772"/>
                  </a:lnTo>
                  <a:lnTo>
                    <a:pt x="232028" y="932"/>
                  </a:lnTo>
                  <a:lnTo>
                    <a:pt x="217577" y="0"/>
                  </a:lnTo>
                  <a:lnTo>
                    <a:pt x="176968" y="7701"/>
                  </a:lnTo>
                  <a:lnTo>
                    <a:pt x="152458" y="18738"/>
                  </a:lnTo>
                  <a:lnTo>
                    <a:pt x="126737" y="41072"/>
                  </a:lnTo>
                  <a:lnTo>
                    <a:pt x="104877" y="67803"/>
                  </a:lnTo>
                  <a:lnTo>
                    <a:pt x="101564" y="79345"/>
                  </a:lnTo>
                  <a:lnTo>
                    <a:pt x="103069" y="97743"/>
                  </a:lnTo>
                  <a:lnTo>
                    <a:pt x="108051" y="108409"/>
                  </a:lnTo>
                  <a:lnTo>
                    <a:pt x="115674" y="117853"/>
                  </a:lnTo>
                  <a:lnTo>
                    <a:pt x="150070" y="143260"/>
                  </a:lnTo>
                  <a:lnTo>
                    <a:pt x="175113" y="1546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MARTInkShape-69"/>
          <p:cNvSpPr/>
          <p:nvPr>
            <p:custDataLst>
              <p:tags r:id="rId1"/>
            </p:custDataLst>
          </p:nvPr>
        </p:nvSpPr>
        <p:spPr>
          <a:xfrm>
            <a:off x="572111" y="4135511"/>
            <a:ext cx="248564" cy="237946"/>
          </a:xfrm>
          <a:custGeom>
            <a:avLst/>
            <a:gdLst/>
            <a:ahLst/>
            <a:cxnLst/>
            <a:rect l="0" t="0" r="0" b="0"/>
            <a:pathLst>
              <a:path w="248564" h="237946">
                <a:moveTo>
                  <a:pt x="75589" y="74539"/>
                </a:moveTo>
                <a:lnTo>
                  <a:pt x="75589" y="74539"/>
                </a:lnTo>
                <a:lnTo>
                  <a:pt x="66751" y="74539"/>
                </a:lnTo>
                <a:lnTo>
                  <a:pt x="65464" y="75244"/>
                </a:lnTo>
                <a:lnTo>
                  <a:pt x="64605" y="76421"/>
                </a:lnTo>
                <a:lnTo>
                  <a:pt x="62946" y="79608"/>
                </a:lnTo>
                <a:lnTo>
                  <a:pt x="54151" y="92837"/>
                </a:lnTo>
                <a:lnTo>
                  <a:pt x="51363" y="104577"/>
                </a:lnTo>
                <a:lnTo>
                  <a:pt x="47090" y="149039"/>
                </a:lnTo>
                <a:lnTo>
                  <a:pt x="52948" y="167336"/>
                </a:lnTo>
                <a:lnTo>
                  <a:pt x="58706" y="174108"/>
                </a:lnTo>
                <a:lnTo>
                  <a:pt x="73900" y="184204"/>
                </a:lnTo>
                <a:lnTo>
                  <a:pt x="77991" y="185044"/>
                </a:lnTo>
                <a:lnTo>
                  <a:pt x="98910" y="182965"/>
                </a:lnTo>
                <a:lnTo>
                  <a:pt x="107356" y="178938"/>
                </a:lnTo>
                <a:lnTo>
                  <a:pt x="152037" y="142708"/>
                </a:lnTo>
                <a:lnTo>
                  <a:pt x="185547" y="99736"/>
                </a:lnTo>
                <a:lnTo>
                  <a:pt x="216040" y="56122"/>
                </a:lnTo>
                <a:lnTo>
                  <a:pt x="222208" y="43070"/>
                </a:lnTo>
                <a:lnTo>
                  <a:pt x="223538" y="32095"/>
                </a:lnTo>
                <a:lnTo>
                  <a:pt x="222905" y="27193"/>
                </a:lnTo>
                <a:lnTo>
                  <a:pt x="218439" y="17984"/>
                </a:lnTo>
                <a:lnTo>
                  <a:pt x="215272" y="13552"/>
                </a:lnTo>
                <a:lnTo>
                  <a:pt x="206109" y="6747"/>
                </a:lnTo>
                <a:lnTo>
                  <a:pt x="194981" y="2076"/>
                </a:lnTo>
                <a:lnTo>
                  <a:pt x="182980" y="0"/>
                </a:lnTo>
                <a:lnTo>
                  <a:pt x="160952" y="2202"/>
                </a:lnTo>
                <a:lnTo>
                  <a:pt x="128225" y="15042"/>
                </a:lnTo>
                <a:lnTo>
                  <a:pt x="89506" y="43316"/>
                </a:lnTo>
                <a:lnTo>
                  <a:pt x="58581" y="81516"/>
                </a:lnTo>
                <a:lnTo>
                  <a:pt x="50391" y="98101"/>
                </a:lnTo>
                <a:lnTo>
                  <a:pt x="44414" y="144283"/>
                </a:lnTo>
                <a:lnTo>
                  <a:pt x="45834" y="172773"/>
                </a:lnTo>
                <a:lnTo>
                  <a:pt x="52662" y="189723"/>
                </a:lnTo>
                <a:lnTo>
                  <a:pt x="59755" y="200521"/>
                </a:lnTo>
                <a:lnTo>
                  <a:pt x="67611" y="207672"/>
                </a:lnTo>
                <a:lnTo>
                  <a:pt x="87811" y="217306"/>
                </a:lnTo>
                <a:lnTo>
                  <a:pt x="94662" y="219130"/>
                </a:lnTo>
                <a:lnTo>
                  <a:pt x="109227" y="216786"/>
                </a:lnTo>
                <a:lnTo>
                  <a:pt x="141219" y="198878"/>
                </a:lnTo>
                <a:lnTo>
                  <a:pt x="180997" y="164369"/>
                </a:lnTo>
                <a:lnTo>
                  <a:pt x="211583" y="123066"/>
                </a:lnTo>
                <a:lnTo>
                  <a:pt x="229595" y="77876"/>
                </a:lnTo>
                <a:lnTo>
                  <a:pt x="228467" y="63322"/>
                </a:lnTo>
                <a:lnTo>
                  <a:pt x="223263" y="50504"/>
                </a:lnTo>
                <a:lnTo>
                  <a:pt x="211694" y="35354"/>
                </a:lnTo>
                <a:lnTo>
                  <a:pt x="194468" y="22634"/>
                </a:lnTo>
                <a:lnTo>
                  <a:pt x="171804" y="14788"/>
                </a:lnTo>
                <a:lnTo>
                  <a:pt x="146509" y="12855"/>
                </a:lnTo>
                <a:lnTo>
                  <a:pt x="118396" y="17143"/>
                </a:lnTo>
                <a:lnTo>
                  <a:pt x="87337" y="32758"/>
                </a:lnTo>
                <a:lnTo>
                  <a:pt x="50900" y="62896"/>
                </a:lnTo>
                <a:lnTo>
                  <a:pt x="21904" y="102473"/>
                </a:lnTo>
                <a:lnTo>
                  <a:pt x="4112" y="149521"/>
                </a:lnTo>
                <a:lnTo>
                  <a:pt x="789" y="172799"/>
                </a:lnTo>
                <a:lnTo>
                  <a:pt x="3774" y="187355"/>
                </a:lnTo>
                <a:lnTo>
                  <a:pt x="10510" y="200879"/>
                </a:lnTo>
                <a:lnTo>
                  <a:pt x="25497" y="218983"/>
                </a:lnTo>
                <a:lnTo>
                  <a:pt x="34746" y="226460"/>
                </a:lnTo>
                <a:lnTo>
                  <a:pt x="65980" y="236304"/>
                </a:lnTo>
                <a:lnTo>
                  <a:pt x="88734" y="237945"/>
                </a:lnTo>
                <a:lnTo>
                  <a:pt x="125432" y="230655"/>
                </a:lnTo>
                <a:lnTo>
                  <a:pt x="160067" y="212464"/>
                </a:lnTo>
                <a:lnTo>
                  <a:pt x="202564" y="180374"/>
                </a:lnTo>
                <a:lnTo>
                  <a:pt x="224219" y="156462"/>
                </a:lnTo>
                <a:lnTo>
                  <a:pt x="237690" y="131503"/>
                </a:lnTo>
                <a:lnTo>
                  <a:pt x="248563" y="97786"/>
                </a:lnTo>
                <a:lnTo>
                  <a:pt x="247481" y="82754"/>
                </a:lnTo>
                <a:lnTo>
                  <a:pt x="242297" y="69723"/>
                </a:lnTo>
                <a:lnTo>
                  <a:pt x="235289" y="59228"/>
                </a:lnTo>
                <a:lnTo>
                  <a:pt x="223707" y="51742"/>
                </a:lnTo>
                <a:lnTo>
                  <a:pt x="208447" y="46768"/>
                </a:lnTo>
                <a:lnTo>
                  <a:pt x="169906" y="43575"/>
                </a:lnTo>
                <a:lnTo>
                  <a:pt x="128321" y="46315"/>
                </a:lnTo>
                <a:lnTo>
                  <a:pt x="86136" y="59426"/>
                </a:lnTo>
                <a:lnTo>
                  <a:pt x="39993" y="84386"/>
                </a:lnTo>
                <a:lnTo>
                  <a:pt x="13995" y="106274"/>
                </a:lnTo>
                <a:lnTo>
                  <a:pt x="6351" y="115925"/>
                </a:lnTo>
                <a:lnTo>
                  <a:pt x="2483" y="128681"/>
                </a:lnTo>
                <a:lnTo>
                  <a:pt x="0" y="153124"/>
                </a:lnTo>
                <a:lnTo>
                  <a:pt x="2941" y="170496"/>
                </a:lnTo>
                <a:lnTo>
                  <a:pt x="11652" y="185678"/>
                </a:lnTo>
                <a:lnTo>
                  <a:pt x="26541" y="199113"/>
                </a:lnTo>
                <a:lnTo>
                  <a:pt x="51241" y="211225"/>
                </a:lnTo>
                <a:lnTo>
                  <a:pt x="82565" y="218530"/>
                </a:lnTo>
                <a:lnTo>
                  <a:pt x="107525" y="218098"/>
                </a:lnTo>
                <a:lnTo>
                  <a:pt x="122944" y="214543"/>
                </a:lnTo>
                <a:lnTo>
                  <a:pt x="169747" y="186728"/>
                </a:lnTo>
                <a:lnTo>
                  <a:pt x="213129" y="144265"/>
                </a:lnTo>
                <a:lnTo>
                  <a:pt x="223266" y="129753"/>
                </a:lnTo>
                <a:lnTo>
                  <a:pt x="241609" y="89101"/>
                </a:lnTo>
                <a:lnTo>
                  <a:pt x="244725" y="64586"/>
                </a:lnTo>
                <a:lnTo>
                  <a:pt x="239814" y="38863"/>
                </a:lnTo>
                <a:lnTo>
                  <a:pt x="237989" y="33822"/>
                </a:lnTo>
                <a:lnTo>
                  <a:pt x="230317" y="26339"/>
                </a:lnTo>
                <a:lnTo>
                  <a:pt x="219851" y="21367"/>
                </a:lnTo>
                <a:lnTo>
                  <a:pt x="208145" y="19157"/>
                </a:lnTo>
                <a:lnTo>
                  <a:pt x="186283" y="21284"/>
                </a:lnTo>
                <a:lnTo>
                  <a:pt x="140217" y="37231"/>
                </a:lnTo>
                <a:lnTo>
                  <a:pt x="123363" y="46669"/>
                </a:lnTo>
                <a:lnTo>
                  <a:pt x="78572" y="86929"/>
                </a:lnTo>
                <a:lnTo>
                  <a:pt x="49226" y="125312"/>
                </a:lnTo>
                <a:lnTo>
                  <a:pt x="41280" y="144381"/>
                </a:lnTo>
                <a:lnTo>
                  <a:pt x="39318" y="163437"/>
                </a:lnTo>
                <a:lnTo>
                  <a:pt x="44618" y="186957"/>
                </a:lnTo>
                <a:lnTo>
                  <a:pt x="46475" y="191818"/>
                </a:lnTo>
                <a:lnTo>
                  <a:pt x="52301" y="199100"/>
                </a:lnTo>
                <a:lnTo>
                  <a:pt x="60300" y="204688"/>
                </a:lnTo>
                <a:lnTo>
                  <a:pt x="70911" y="209524"/>
                </a:lnTo>
                <a:lnTo>
                  <a:pt x="82682" y="210262"/>
                </a:lnTo>
                <a:lnTo>
                  <a:pt x="118856" y="202427"/>
                </a:lnTo>
                <a:lnTo>
                  <a:pt x="160379" y="184165"/>
                </a:lnTo>
                <a:lnTo>
                  <a:pt x="207993" y="144821"/>
                </a:lnTo>
                <a:lnTo>
                  <a:pt x="228448" y="121441"/>
                </a:lnTo>
                <a:lnTo>
                  <a:pt x="232594" y="108505"/>
                </a:lnTo>
                <a:lnTo>
                  <a:pt x="231764" y="104239"/>
                </a:lnTo>
                <a:lnTo>
                  <a:pt x="227080" y="95735"/>
                </a:lnTo>
                <a:lnTo>
                  <a:pt x="218413" y="89133"/>
                </a:lnTo>
                <a:lnTo>
                  <a:pt x="206800" y="84553"/>
                </a:lnTo>
                <a:lnTo>
                  <a:pt x="183689" y="82680"/>
                </a:lnTo>
                <a:lnTo>
                  <a:pt x="144632" y="89892"/>
                </a:lnTo>
                <a:lnTo>
                  <a:pt x="102946" y="104696"/>
                </a:lnTo>
                <a:lnTo>
                  <a:pt x="57075" y="137341"/>
                </a:lnTo>
                <a:lnTo>
                  <a:pt x="18439" y="16978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8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411480"/>
            <a:ext cx="10315893" cy="731520"/>
          </a:xfrm>
        </p:spPr>
        <p:txBody>
          <a:bodyPr/>
          <a:lstStyle/>
          <a:p>
            <a:r>
              <a:rPr lang="en-US" b="1" dirty="0"/>
              <a:t>How Humans Affect the Carbon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11047412" cy="4448182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en-US" sz="3600" b="1" dirty="0"/>
              <a:t>Humans burn fossil fuels, releasing carbon into the atmosphere.</a:t>
            </a:r>
          </a:p>
          <a:p>
            <a:pPr>
              <a:buClr>
                <a:srgbClr val="FFFFFF"/>
              </a:buClr>
            </a:pPr>
            <a:r>
              <a:rPr lang="en-US" sz="3600" b="1" dirty="0"/>
              <a:t>The carbon returns to the atmosphere as </a:t>
            </a:r>
            <a:r>
              <a:rPr lang="en-US" sz="3600" b="1" dirty="0">
                <a:solidFill>
                  <a:schemeClr val="tx1"/>
                </a:solidFill>
              </a:rPr>
              <a:t>CO</a:t>
            </a:r>
            <a:r>
              <a:rPr lang="en-US" sz="3600" b="1" baseline="-25000" dirty="0">
                <a:solidFill>
                  <a:schemeClr val="tx1"/>
                </a:solidFill>
              </a:rPr>
              <a:t>2</a:t>
            </a:r>
          </a:p>
          <a:p>
            <a:pPr>
              <a:buClr>
                <a:srgbClr val="FFFFFF"/>
              </a:buClr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buClr>
                <a:srgbClr val="FFFFFF"/>
              </a:buClr>
            </a:pPr>
            <a:r>
              <a:rPr lang="en-US" sz="3600" b="1" dirty="0">
                <a:solidFill>
                  <a:schemeClr val="tx1"/>
                </a:solidFill>
              </a:rPr>
              <a:t>Too much CO</a:t>
            </a:r>
            <a:r>
              <a:rPr lang="en-US" sz="3600" b="1" baseline="-25000" dirty="0">
                <a:solidFill>
                  <a:schemeClr val="tx1"/>
                </a:solidFill>
              </a:rPr>
              <a:t>2</a:t>
            </a:r>
            <a:r>
              <a:rPr lang="en-US" sz="3600" b="1" dirty="0">
                <a:solidFill>
                  <a:schemeClr val="tx1"/>
                </a:solidFill>
              </a:rPr>
              <a:t> !!!</a:t>
            </a:r>
          </a:p>
          <a:p>
            <a:endParaRPr lang="en-US" sz="3600" b="1" dirty="0"/>
          </a:p>
        </p:txBody>
      </p:sp>
      <p:pic>
        <p:nvPicPr>
          <p:cNvPr id="4" name="Picture 11" descr="http://t0.gstatic.com/images?q=tbn:ANd9GcQE2opCFDhcnPtxGlUwllKDZqde6faStXYNJPTbHebXH3AJLBV8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0" y="3549022"/>
            <a:ext cx="4696937" cy="311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55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12789" y="1475740"/>
            <a:ext cx="6469380" cy="5217890"/>
          </a:xfrm>
          <a:noFill/>
        </p:spPr>
        <p:txBody>
          <a:bodyPr>
            <a:noAutofit/>
          </a:bodyPr>
          <a:lstStyle/>
          <a:p>
            <a:pPr eaLnBrk="1" hangingPunct="1">
              <a:buClr>
                <a:srgbClr val="FFFFFF"/>
              </a:buClr>
            </a:pPr>
            <a:r>
              <a:rPr lang="en-US" sz="4000" b="1" dirty="0"/>
              <a:t>   levels of carbon dioxide may contribute to </a:t>
            </a:r>
            <a:r>
              <a:rPr lang="en-US" sz="4000" b="1" dirty="0">
                <a:solidFill>
                  <a:srgbClr val="FFC000"/>
                </a:solidFill>
              </a:rPr>
              <a:t>global warming</a:t>
            </a:r>
            <a:r>
              <a:rPr lang="en-US" sz="4000" b="1" dirty="0"/>
              <a:t>.</a:t>
            </a:r>
          </a:p>
          <a:p>
            <a:pPr eaLnBrk="1" hangingPunct="1">
              <a:buClr>
                <a:srgbClr val="FFFFFF"/>
              </a:buClr>
            </a:pPr>
            <a:r>
              <a:rPr lang="en-US" sz="4000" b="1" dirty="0"/>
              <a:t>Global warming- an </a:t>
            </a:r>
            <a:r>
              <a:rPr lang="en-US" sz="4000" b="1" dirty="0">
                <a:solidFill>
                  <a:schemeClr val="tx1"/>
                </a:solidFill>
              </a:rPr>
              <a:t>increase in the temperature of the Earth.</a:t>
            </a:r>
          </a:p>
        </p:txBody>
      </p:sp>
      <p:sp>
        <p:nvSpPr>
          <p:cNvPr id="11267" name="Rectangle 9"/>
          <p:cNvSpPr>
            <a:spLocks noGrp="1" noChangeArrowheads="1"/>
          </p:cNvSpPr>
          <p:nvPr>
            <p:ph type="title"/>
          </p:nvPr>
        </p:nvSpPr>
        <p:spPr>
          <a:xfrm>
            <a:off x="2592925" y="624110"/>
            <a:ext cx="8911687" cy="851630"/>
          </a:xfrm>
        </p:spPr>
        <p:txBody>
          <a:bodyPr/>
          <a:lstStyle/>
          <a:p>
            <a:pPr algn="ctr" eaLnBrk="1" hangingPunct="1"/>
            <a:r>
              <a:rPr lang="en-US" dirty="0"/>
              <a:t>How Humans Affect the Carbon Cycle</a:t>
            </a:r>
          </a:p>
        </p:txBody>
      </p:sp>
      <p:pic>
        <p:nvPicPr>
          <p:cNvPr id="1062923" name="Picture 11" descr="http://t3.gstatic.com/images?q=tbn:ANd9GcShLQAoNAqyEEgOmZuwdXLFSrzjwWHIY_h1MKdtzq-J3hzNFq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499" y="2904544"/>
            <a:ext cx="5397501" cy="359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p Arrow 1"/>
          <p:cNvSpPr/>
          <p:nvPr/>
        </p:nvSpPr>
        <p:spPr>
          <a:xfrm>
            <a:off x="937260" y="1475740"/>
            <a:ext cx="571500" cy="6731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523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2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62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2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2918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87" y="108955"/>
            <a:ext cx="9344043" cy="947113"/>
          </a:xfrm>
        </p:spPr>
        <p:txBody>
          <a:bodyPr>
            <a:normAutofit/>
          </a:bodyPr>
          <a:lstStyle/>
          <a:p>
            <a:r>
              <a:rPr lang="en-US" sz="4400" dirty="0"/>
              <a:t>Ocean Acidification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706" y="1529984"/>
            <a:ext cx="6671256" cy="5223731"/>
          </a:xfrm>
        </p:spPr>
        <p:txBody>
          <a:bodyPr>
            <a:normAutofit/>
          </a:bodyPr>
          <a:lstStyle/>
          <a:p>
            <a:r>
              <a:rPr lang="en-US" sz="3400" b="1" dirty="0"/>
              <a:t>About ¼ of CO</a:t>
            </a:r>
            <a:r>
              <a:rPr lang="en-US" sz="3400" b="1" baseline="-25000" dirty="0"/>
              <a:t>2</a:t>
            </a:r>
            <a:r>
              <a:rPr lang="en-US" sz="3400" b="1" dirty="0"/>
              <a:t> we produce gets absorbed into the oceans</a:t>
            </a:r>
          </a:p>
          <a:p>
            <a:pPr marL="0" indent="0">
              <a:buNone/>
            </a:pPr>
            <a:endParaRPr lang="en-US" sz="1600" b="1" dirty="0"/>
          </a:p>
          <a:p>
            <a:r>
              <a:rPr lang="en-US" sz="3400" b="1" dirty="0"/>
              <a:t>What are the effects of this?</a:t>
            </a:r>
          </a:p>
          <a:p>
            <a:pPr lvl="1"/>
            <a:r>
              <a:rPr lang="en-US" sz="3400" b="1" dirty="0"/>
              <a:t>A decrease in pH levels of ocean water</a:t>
            </a:r>
          </a:p>
          <a:p>
            <a:pPr lvl="1"/>
            <a:r>
              <a:rPr lang="en-US" sz="3400" b="1" dirty="0"/>
              <a:t>Causes water to become more acidic</a:t>
            </a:r>
          </a:p>
          <a:p>
            <a:endParaRPr lang="en-US" sz="3600" b="1" dirty="0"/>
          </a:p>
          <a:p>
            <a:endParaRPr lang="en-US" sz="3600" b="1" dirty="0"/>
          </a:p>
        </p:txBody>
      </p:sp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409" y="1678036"/>
            <a:ext cx="5430592" cy="395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843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Ocean Acidification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931" y="1576552"/>
            <a:ext cx="10972800" cy="4572000"/>
          </a:xfrm>
        </p:spPr>
        <p:txBody>
          <a:bodyPr>
            <a:normAutofit/>
          </a:bodyPr>
          <a:lstStyle/>
          <a:p>
            <a:r>
              <a:rPr lang="en-US" sz="3600" b="1" dirty="0"/>
              <a:t>Impacts</a:t>
            </a:r>
          </a:p>
          <a:p>
            <a:pPr lvl="1"/>
            <a:r>
              <a:rPr lang="en-US" sz="3800" b="1" dirty="0"/>
              <a:t>Photosynthesizing algae &amp; sea grass</a:t>
            </a:r>
          </a:p>
          <a:p>
            <a:pPr lvl="1"/>
            <a:r>
              <a:rPr lang="en-US" sz="3800" b="1" dirty="0"/>
              <a:t>Fishing industries</a:t>
            </a:r>
          </a:p>
          <a:p>
            <a:pPr lvl="1"/>
            <a:r>
              <a:rPr lang="en-US" sz="3800" b="1" dirty="0"/>
              <a:t>Marine Life</a:t>
            </a:r>
          </a:p>
          <a:p>
            <a:pPr lvl="1"/>
            <a:r>
              <a:rPr lang="en-US" sz="3800" b="1" dirty="0"/>
              <a:t>Coral Reefs</a:t>
            </a:r>
          </a:p>
          <a:p>
            <a:pPr lvl="1"/>
            <a:endParaRPr lang="en-US" sz="3800" b="1" dirty="0"/>
          </a:p>
        </p:txBody>
      </p:sp>
    </p:spTree>
    <p:extLst>
      <p:ext uri="{BB962C8B-B14F-4D97-AF65-F5344CB8AC3E}">
        <p14:creationId xmlns:p14="http://schemas.microsoft.com/office/powerpoint/2010/main" val="1095138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371" y="182751"/>
            <a:ext cx="8444268" cy="805445"/>
          </a:xfrm>
        </p:spPr>
        <p:txBody>
          <a:bodyPr>
            <a:normAutofit/>
          </a:bodyPr>
          <a:lstStyle/>
          <a:p>
            <a:r>
              <a:rPr lang="en-US" dirty="0"/>
              <a:t>Ocean Acidification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52282"/>
            <a:ext cx="7121236" cy="4845318"/>
          </a:xfrm>
        </p:spPr>
        <p:txBody>
          <a:bodyPr>
            <a:normAutofit/>
          </a:bodyPr>
          <a:lstStyle/>
          <a:p>
            <a:r>
              <a:rPr lang="en-US" sz="2800" b="1" dirty="0"/>
              <a:t>Impacts marine life</a:t>
            </a:r>
          </a:p>
          <a:p>
            <a:pPr lvl="1"/>
            <a:r>
              <a:rPr lang="en-US" sz="2400" b="1" dirty="0"/>
              <a:t>Damages their senses causing fish to become more vulnerable to predators</a:t>
            </a:r>
          </a:p>
          <a:p>
            <a:pPr lvl="1"/>
            <a:r>
              <a:rPr lang="en-US" sz="2400" b="1" dirty="0"/>
              <a:t>Shellfish cannot build sturdy shells for protection</a:t>
            </a:r>
          </a:p>
          <a:p>
            <a:r>
              <a:rPr lang="en-US" sz="2800" b="1" dirty="0"/>
              <a:t>Damages coral reefs</a:t>
            </a:r>
          </a:p>
          <a:p>
            <a:pPr lvl="1"/>
            <a:r>
              <a:rPr lang="en-US" sz="2400" b="1" dirty="0"/>
              <a:t>Coral is unable to build their skeletons</a:t>
            </a:r>
          </a:p>
          <a:p>
            <a:pPr lvl="1"/>
            <a:r>
              <a:rPr lang="en-US" sz="2400" b="1" dirty="0"/>
              <a:t> Fish have no protection from predators</a:t>
            </a:r>
          </a:p>
        </p:txBody>
      </p:sp>
      <p:pic>
        <p:nvPicPr>
          <p:cNvPr id="3074" name="Picture 2" descr="Image result for effects of ocean acidif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437" y="573776"/>
            <a:ext cx="5254930" cy="613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481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Image result for effects of ocean acidific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5" t="8341" r="18021" b="21758"/>
          <a:stretch/>
        </p:blipFill>
        <p:spPr bwMode="auto">
          <a:xfrm>
            <a:off x="888642" y="231819"/>
            <a:ext cx="10509160" cy="641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753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effects of ocean acidif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9" y="774700"/>
            <a:ext cx="12178451" cy="552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80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Image result for effects of ocean acidif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55" y="421959"/>
            <a:ext cx="11662545" cy="629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937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006599"/>
            <a:ext cx="6007100" cy="4772891"/>
          </a:xfrm>
        </p:spPr>
        <p:txBody>
          <a:bodyPr>
            <a:noAutofit/>
          </a:bodyPr>
          <a:lstStyle/>
          <a:p>
            <a:r>
              <a:rPr lang="en-US" sz="4400" b="1" dirty="0"/>
              <a:t>Fewer shellfish = Fishing industries are affected because they lose money  $$$</a:t>
            </a:r>
          </a:p>
        </p:txBody>
      </p:sp>
      <p:pic>
        <p:nvPicPr>
          <p:cNvPr id="12290" name="Picture 2" descr="Image result for financial effects of ocean acidifi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593" y="1821220"/>
            <a:ext cx="6321708" cy="477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63369" y="182751"/>
            <a:ext cx="9947975" cy="676231"/>
          </a:xfrm>
        </p:spPr>
        <p:txBody>
          <a:bodyPr>
            <a:normAutofit/>
          </a:bodyPr>
          <a:lstStyle/>
          <a:p>
            <a:r>
              <a:rPr lang="en-US" b="1" dirty="0"/>
              <a:t>Ocean Acidification-Impacts from Humans</a:t>
            </a:r>
          </a:p>
        </p:txBody>
      </p:sp>
    </p:spTree>
    <p:extLst>
      <p:ext uri="{BB962C8B-B14F-4D97-AF65-F5344CB8AC3E}">
        <p14:creationId xmlns:p14="http://schemas.microsoft.com/office/powerpoint/2010/main" val="2028510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176" y="254655"/>
            <a:ext cx="9695641" cy="79829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	2</a:t>
            </a:r>
            <a:r>
              <a:rPr lang="en-US" sz="4000" b="1" baseline="30000" dirty="0"/>
              <a:t>nd</a:t>
            </a:r>
            <a:r>
              <a:rPr lang="en-US" sz="4000" b="1" dirty="0"/>
              <a:t> Law of Thermodynamics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1673" y="1274618"/>
            <a:ext cx="11887199" cy="5329382"/>
          </a:xfrm>
        </p:spPr>
        <p:txBody>
          <a:bodyPr>
            <a:noAutofit/>
          </a:bodyPr>
          <a:lstStyle/>
          <a:p>
            <a:r>
              <a:rPr lang="en-US" sz="3600" b="1" dirty="0"/>
              <a:t>2</a:t>
            </a:r>
            <a:r>
              <a:rPr lang="en-US" sz="3600" b="1" baseline="30000" dirty="0"/>
              <a:t>ND</a:t>
            </a:r>
            <a:r>
              <a:rPr lang="en-US" sz="3600" b="1" dirty="0"/>
              <a:t> law of thermodynamics: </a:t>
            </a:r>
            <a:r>
              <a:rPr lang="en-US" sz="3600" dirty="0"/>
              <a:t>whenever energy is transformed, there is a loss of energy through the release of heat. </a:t>
            </a:r>
          </a:p>
          <a:p>
            <a:pPr lvl="1"/>
            <a:r>
              <a:rPr lang="en-US" sz="2400" dirty="0"/>
              <a:t>Occurs when energy is transferred between trophic levels = </a:t>
            </a:r>
            <a:r>
              <a:rPr lang="en-US" sz="2400" b="1" i="1" dirty="0"/>
              <a:t>food web</a:t>
            </a:r>
            <a:r>
              <a:rPr lang="en-US" sz="2400" dirty="0"/>
              <a:t>. </a:t>
            </a:r>
          </a:p>
          <a:p>
            <a:r>
              <a:rPr lang="en-US" sz="2800" dirty="0"/>
              <a:t>When one animal feeds off another ---&gt; loss of heat (energy) in the process. </a:t>
            </a:r>
          </a:p>
          <a:p>
            <a:r>
              <a:rPr lang="en-US" sz="2800" dirty="0"/>
              <a:t>More and more energy is lost as one moves up through trophic levels. (10% rule) 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2800" dirty="0"/>
              <a:t>Additional loss of energy occurs during respiration &amp; movement </a:t>
            </a:r>
          </a:p>
        </p:txBody>
      </p:sp>
    </p:spTree>
    <p:extLst>
      <p:ext uri="{BB962C8B-B14F-4D97-AF65-F5344CB8AC3E}">
        <p14:creationId xmlns:p14="http://schemas.microsoft.com/office/powerpoint/2010/main" val="17656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" y="1166648"/>
            <a:ext cx="5006890" cy="52710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Affects Ecotourism </a:t>
            </a:r>
          </a:p>
          <a:p>
            <a:pPr marL="0" indent="0">
              <a:buNone/>
            </a:pPr>
            <a:r>
              <a:rPr lang="en-US" sz="3600" b="1" dirty="0"/>
              <a:t>No reefs to snorkel or dive around = no $$$ from tourists</a:t>
            </a:r>
          </a:p>
          <a:p>
            <a:pPr marL="0" indent="0">
              <a:buNone/>
            </a:pPr>
            <a:endParaRPr lang="en-US" sz="3600" b="1" dirty="0"/>
          </a:p>
          <a:p>
            <a:r>
              <a:rPr lang="en-US" sz="3600" b="1" dirty="0"/>
              <a:t>No marine diversity = no tourists = no $$$ for the local economy</a:t>
            </a:r>
          </a:p>
          <a:p>
            <a:endParaRPr lang="en-US" sz="32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63370" y="182751"/>
            <a:ext cx="9667762" cy="805445"/>
          </a:xfrm>
        </p:spPr>
        <p:txBody>
          <a:bodyPr>
            <a:normAutofit fontScale="90000"/>
          </a:bodyPr>
          <a:lstStyle/>
          <a:p>
            <a:r>
              <a:rPr lang="en-US" dirty="0"/>
              <a:t>Ocean Acidification-Impacts from Humans</a:t>
            </a:r>
          </a:p>
        </p:txBody>
      </p:sp>
      <p:pic>
        <p:nvPicPr>
          <p:cNvPr id="2050" name="Picture 2" descr="http://climateinterpreter.org/sites/default/files/styles/banner__wide/public/3_other_option.jpg?itok=Q6ZrYnU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322" y="2768958"/>
            <a:ext cx="6670376" cy="389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6786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Norton the Nucleus Explains the Carbon Cycle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025237" y="2369128"/>
            <a:ext cx="10852727" cy="2461491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</a:pPr>
            <a:r>
              <a:rPr lang="en-US" sz="4400" dirty="0">
                <a:hlinkClick r:id="rId2"/>
              </a:rPr>
              <a:t>Carbon Cycle Explained</a:t>
            </a:r>
            <a:endParaRPr lang="en-US" sz="4400" dirty="0"/>
          </a:p>
          <a:p>
            <a:pPr algn="ctr" eaLnBrk="1" hangingPunct="1">
              <a:buFontTx/>
              <a:buNone/>
            </a:pPr>
            <a:endParaRPr lang="en-US" sz="4400" dirty="0"/>
          </a:p>
          <a:p>
            <a:pPr algn="ctr">
              <a:buNone/>
            </a:pPr>
            <a:r>
              <a:rPr lang="en-US" sz="4400" dirty="0">
                <a:hlinkClick r:id="rId3"/>
              </a:rPr>
              <a:t>https://www.youtube.com/watch?v=xFE9o-c_pKg</a:t>
            </a:r>
            <a:endParaRPr lang="en-US" sz="4400" dirty="0"/>
          </a:p>
          <a:p>
            <a:pPr algn="ctr">
              <a:buNone/>
            </a:pP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471096" y="5002359"/>
            <a:ext cx="1003351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hlinkClick r:id="rId4"/>
              </a:rPr>
              <a:t>https://www.youtube.com/watch?v=d70iDxBtnas</a:t>
            </a:r>
            <a:endParaRPr lang="en-US" sz="3200" dirty="0"/>
          </a:p>
          <a:p>
            <a:r>
              <a:rPr lang="en-US" sz="3200" dirty="0"/>
              <a:t> </a:t>
            </a:r>
            <a:r>
              <a:rPr lang="en-US" b="1" dirty="0"/>
              <a:t>Best</a:t>
            </a:r>
          </a:p>
        </p:txBody>
      </p:sp>
    </p:spTree>
    <p:extLst>
      <p:ext uri="{BB962C8B-B14F-4D97-AF65-F5344CB8AC3E}">
        <p14:creationId xmlns:p14="http://schemas.microsoft.com/office/powerpoint/2010/main" val="1879359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11580" y="991673"/>
            <a:ext cx="10173344" cy="5177307"/>
          </a:xfrm>
          <a:noFill/>
          <a:ln/>
        </p:spPr>
        <p:txBody>
          <a:bodyPr>
            <a:noAutofit/>
          </a:bodyPr>
          <a:lstStyle/>
          <a:p>
            <a:pPr eaLnBrk="0" hangingPunct="0">
              <a:spcBef>
                <a:spcPct val="0"/>
              </a:spcBef>
              <a:buClrTx/>
            </a:pPr>
            <a:r>
              <a:rPr lang="en-US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Complete Carbon cycle coloring sheet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0" hangingPunct="0">
              <a:spcBef>
                <a:spcPct val="0"/>
              </a:spcBef>
              <a:buClrTx/>
            </a:pPr>
            <a:r>
              <a:rPr lang="en-US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Answer the questions for the water cycle on a separate sheet of paper.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52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Nitrogen Cycle</a:t>
            </a:r>
          </a:p>
        </p:txBody>
      </p:sp>
    </p:spTree>
    <p:extLst>
      <p:ext uri="{BB962C8B-B14F-4D97-AF65-F5344CB8AC3E}">
        <p14:creationId xmlns:p14="http://schemas.microsoft.com/office/powerpoint/2010/main" val="977552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>
          <a:xfrm>
            <a:off x="6332220" y="281210"/>
            <a:ext cx="5675312" cy="892270"/>
          </a:xfrm>
          <a:noFill/>
        </p:spPr>
        <p:txBody>
          <a:bodyPr/>
          <a:lstStyle/>
          <a:p>
            <a:pPr algn="ctr" eaLnBrk="1" hangingPunct="1"/>
            <a:r>
              <a:rPr lang="en-US" b="1" dirty="0"/>
              <a:t>The Nitrogen Cycle</a:t>
            </a:r>
          </a:p>
        </p:txBody>
      </p:sp>
      <p:sp>
        <p:nvSpPr>
          <p:cNvPr id="10639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77091" y="397164"/>
            <a:ext cx="6900949" cy="6460836"/>
          </a:xfrm>
          <a:noFill/>
        </p:spPr>
        <p:txBody>
          <a:bodyPr>
            <a:noAutofit/>
          </a:bodyPr>
          <a:lstStyle/>
          <a:p>
            <a:pPr eaLnBrk="1" hangingPunct="1">
              <a:buClr>
                <a:srgbClr val="FFFFFF"/>
              </a:buClr>
            </a:pPr>
            <a:endParaRPr lang="en-US" sz="3300" b="1" dirty="0">
              <a:solidFill>
                <a:srgbClr val="FFC000"/>
              </a:solidFill>
            </a:endParaRPr>
          </a:p>
          <a:p>
            <a:pPr eaLnBrk="1" hangingPunct="1">
              <a:buClr>
                <a:srgbClr val="FFFFFF"/>
              </a:buClr>
            </a:pPr>
            <a:r>
              <a:rPr lang="en-US" sz="3300" dirty="0">
                <a:solidFill>
                  <a:srgbClr val="C00000"/>
                </a:solidFill>
              </a:rPr>
              <a:t>the process where nitrogen circulates among the air, soil, water, plants, &amp; animals in an ecosystem.</a:t>
            </a:r>
          </a:p>
          <a:p>
            <a:pPr eaLnBrk="1" hangingPunct="1">
              <a:buClr>
                <a:srgbClr val="FFFFFF"/>
              </a:buClr>
            </a:pPr>
            <a:r>
              <a:rPr lang="en-US" sz="3300" dirty="0">
                <a:solidFill>
                  <a:srgbClr val="C00000"/>
                </a:solidFill>
              </a:rPr>
              <a:t>All organisms need nitrogen to build proteins - used to build new cells.</a:t>
            </a:r>
          </a:p>
          <a:p>
            <a:pPr eaLnBrk="1" hangingPunct="1">
              <a:buClr>
                <a:srgbClr val="FFFFFF"/>
              </a:buClr>
            </a:pPr>
            <a:r>
              <a:rPr lang="en-US" sz="3300" dirty="0">
                <a:solidFill>
                  <a:srgbClr val="C00000"/>
                </a:solidFill>
              </a:rPr>
              <a:t>Nitrogen makes up 78% of the gases in the atmosphere.</a:t>
            </a:r>
          </a:p>
        </p:txBody>
      </p:sp>
      <p:pic>
        <p:nvPicPr>
          <p:cNvPr id="1063946" name="Picture 10" descr="http://t2.gstatic.com/images?q=tbn:ANd9GcRF0Re-jKRwZVLkH-RdxDM_g2qOpZxPEotwAWl4LbUr5dTCsex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040" y="1626694"/>
            <a:ext cx="5013960" cy="499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944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3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63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3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3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942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>
          <a:xfrm>
            <a:off x="7178040" y="273955"/>
            <a:ext cx="4555172" cy="1006205"/>
          </a:xfrm>
          <a:noFill/>
        </p:spPr>
        <p:txBody>
          <a:bodyPr/>
          <a:lstStyle/>
          <a:p>
            <a:pPr algn="ctr" eaLnBrk="1" hangingPunct="1"/>
            <a:r>
              <a:rPr lang="en-US" b="1" dirty="0"/>
              <a:t>The Nitrogen Cycle</a:t>
            </a:r>
          </a:p>
        </p:txBody>
      </p:sp>
      <p:sp>
        <p:nvSpPr>
          <p:cNvPr id="1064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08660" y="1280160"/>
            <a:ext cx="6995160" cy="5257800"/>
          </a:xfrm>
          <a:noFill/>
        </p:spPr>
        <p:txBody>
          <a:bodyPr>
            <a:noAutofit/>
          </a:bodyPr>
          <a:lstStyle/>
          <a:p>
            <a:pPr eaLnBrk="1" hangingPunct="1">
              <a:buClr>
                <a:srgbClr val="FFFFFF"/>
              </a:buClr>
            </a:pPr>
            <a:r>
              <a:rPr lang="en-US" sz="3200" dirty="0">
                <a:solidFill>
                  <a:schemeClr val="tx1"/>
                </a:solidFill>
              </a:rPr>
              <a:t>Nitrogen must be altered, or fixed, before </a:t>
            </a:r>
            <a:r>
              <a:rPr lang="en-US" sz="3200" dirty="0"/>
              <a:t>organisms can use it.</a:t>
            </a:r>
          </a:p>
          <a:p>
            <a:pPr eaLnBrk="1" hangingPunct="1">
              <a:buClr>
                <a:srgbClr val="FFFFFF"/>
              </a:buClr>
            </a:pPr>
            <a:r>
              <a:rPr lang="en-US" sz="3200" dirty="0"/>
              <a:t>Only a few species of bacteria can fix atmospheric nitrogen into chemical compounds</a:t>
            </a:r>
          </a:p>
          <a:p>
            <a:pPr eaLnBrk="1" hangingPunct="1">
              <a:buClr>
                <a:srgbClr val="FFFFFF"/>
              </a:buClr>
            </a:pPr>
            <a:r>
              <a:rPr lang="en-US" sz="3200" dirty="0"/>
              <a:t>can be used by other organisms.</a:t>
            </a:r>
          </a:p>
          <a:p>
            <a:pPr eaLnBrk="1" hangingPunct="1">
              <a:buClr>
                <a:srgbClr val="FFFFFF"/>
              </a:buClr>
            </a:pPr>
            <a:r>
              <a:rPr lang="en-US" sz="3200" dirty="0"/>
              <a:t>These bacteria are known as </a:t>
            </a:r>
            <a:r>
              <a:rPr lang="en-US" sz="3200" dirty="0">
                <a:solidFill>
                  <a:schemeClr val="tx1"/>
                </a:solidFill>
              </a:rPr>
              <a:t>“</a:t>
            </a:r>
            <a:r>
              <a:rPr lang="en-US" sz="3200" dirty="0">
                <a:solidFill>
                  <a:srgbClr val="C00000"/>
                </a:solidFill>
              </a:rPr>
              <a:t>nitrogen-fixing” bacteria.</a:t>
            </a:r>
          </a:p>
        </p:txBody>
      </p:sp>
      <p:sp>
        <p:nvSpPr>
          <p:cNvPr id="14340" name="AutoShape 10" descr="data:image/jpeg;base64,/9j/4AAQSkZJRgABAQAAAQABAAD/2wCEAAkGBhQSEBUUEhQUFRQWFhQVGBYVFRcYFRgXFBcVFhcWFRYXGyYgFxojGRUXHy8gIycpLC0sFR4xNTAqNSYrLCkBCQoKDgwOGg8PGiwkHyQsLCksLiksLCksKSwpLCksKSktKSksLCksLCwpLCksLCkpKSwpKSksKSwsLCwpLCwsLP/AABEIARAAtAMBIgACEQEDEQH/xAAcAAABBQEBAQAAAAAAAAAAAAAGAAECAwUEBwj/xAA/EAACAQMCBAQEBAMHBAEFAAABAgMABBESIQUGMUETIlFhBzJxgRQjQpFSobEzQ2JygsHRFRYk8JIXNFRj4f/EABoBAAIDAQEAAAAAAAAAAAAAAAADAQIEBQb/xAAyEQACAgEDAwEHAwIHAAAAAAAAAQIRAxIhMQRBURMiMmFxgZHwobHRFEIFI1JiweHx/9oADAMBAAIRAxEAPwDxXRSAqWKQFWFWOBUsCkBTioIEKlkVGmoAlmnxUKkKAERTEU9KgBgtX28Wpgo6kgD6kgD+ZqkVu8mW+u+t1xkeICR7L5j/AE/lS8ktEHLwWgrkke/8vwfhIIoVUYQKNvpuT675/eufnOTVaXGnvHJt/pNbRj6HbGCTvuD6UHfEK/MVjKR3Gn7uQvX6E/tXk7m8kY3y0zoUuWeEvVJq1qrr1yMDIEU2KnppjVihHFMRUgKcigCFOKkFp2SgCsmlTlaegCsVIVEVMUAPinxTimzUARxT09PUgQqS05pCgBEUsU5FNQTQsV6D8HeGB7t5TuIk6d8ucZ9ts15+K9W+FVq6W0ki4BkfAJ7ogABB9NTN064rF10qwuu4/p4apnqVzMAhJHXYf815b8Xrz8qFM9XZiOxwoAP75/evR52xk56EZ99uteN/FC6LXSLthYwR6jWxzk9/lFcPooa+pTfY15doAQwqNWNVea9Oc9ipsVKlUlaI4paalUtqAorApE1M1A0AxsUqmDSosKKcVJRUcVYi1JBMLTFKtVaY1BainFNVjLUGFAUNUgKYCnFBFD4pMpqaNg5wD7HpWxeSrcWyv0mhCxvsNLRdI2GO6nyn6g1VyoulZhgf719D8B4cI4I1XKqiADGATtjfPr1PuTXiXKnCfxF0ifpGXf8Aypuf54FfQzR4jCbZIUHHYDc/+/X0rm9fNJJM1dOmtzhvX0x6j1x36mvAeYL/AMa5kk9WOO+w2H9K9m534l4UDsem4Az9s+9eFEVn/wAKx7SmX6h7JESagKlTCu2YWOBT4pwKRoAgabNTK0wWpII5pjTkVE0EDaqVLFKpAZampqsU4oA6NdIGqxTg1UsO1PCgLAE6QT1wTj7Co01BBqW4tFI1maQdymmPH01ZJ++K7hywkq67WeNhkjw5mSKYHbsx0uN+oP2rBRKIOF8Bj8Hx7uR44i/hoEXVJIw3bSpIAAB3b1wKVP2d7Gx37HNLyhdqN7eXG+6rqH7oTS4efw7/AJsLgMGR9WV8jDBwCOo6j3FFnAuV7e6Yi1e/K9SfBRVXH6mk1gem1bq8jpCVaTicrISoCJlmYucAfMwAJx2NIlmraQyEN9jB5H4IYZpXfDR6QEOQPEB8ylc9dsZ9Dkdq9HsWc6znLN3BG3Tv6bEY+vrWTHbQRuY0DkMQvnUjG2/mPbO5G2a7YpColRTggKwOMgHH7HfH71xuqm8m50IwSjQIfEy+/L0Fc+XAOOjBgcjB+1eXtRzzr48zx6VdhkplQ2kuSSBv0xk/tQhxHh0kMhjlUo46qeu/T65rsdElDEo2Yuob1HHimqZFMRW0yCBpUsVJIyTgAk9MDc59Md6CRVE0U2/Cba3i/wDOL+I+6xx4Lqvq/pn0qq5uOHKgVI53Pd2YA/TFK9Xwi7h8QZptNadz+HMZMYkV8jAbcY71wYpidlHGivFKpkU9SRRyg04NMKkFqxBKpAU4SiflPl+W5Gm3CmQt5tfQJj1I7/vS5zUVbLxi3sDKpk49dqPeE/C5vCL3bPC2UwgAJ0t3Y58v0rRm4HY8MUmZxcTkrhEIIjKnIyc+tc/MfxTklysKquQAznLEnfdQelY5ZcmTbGvqzRHHCKuTCe0+G1gtoTKr6l1FpixDYGTso2xgelZl9xTh8kLXLWzvDH+TF4j6WlkPmKRqPlUDzM/uBuTQPwye5u5TGZ3CvvKzM3hpGvzO+OigfvkCiy65XFwY8yGOBY8WtuuPxDR6jmeUOdKeI2WyevlAzjFLWLS7yybrwWc79xFsfH7S8EUU6zQqcLHBBJiME7A6AAADnqcnvRtw3hcYjRFQPCpAGoD5lOB1G4GM7bdaxbXk1oEXwLUCRcN4jnxFBLKH0s4BLFBnIUAae5OKzOP2/EHciFfDjVmACNmR1BPmYb6ds+nU1jzVOVKVfNmjG63o3uLhUUgFEhLBNQbLajnUNRPYY+ma0OH8IJJdpC6MuEYjAwR1Ye+xzjfNWxcEiIjE6hoyNegjAB2K7D03rP4zz0tv4kIjZiMBSdl04GPsDtWaD9T2V8bHS+ADcU4nNa8QlgUiSNiCBnoCBgg9iMV1cS4vw6QgXiap1UIXUsfKM4+XYkb0C33iyO0jhySTk4OO461yaa7K6ZNJ8P4GKWVq01YWnkNJQ5tpHkIQyINAORthTg9cf0rFfky8HW2l/wDga4rd5FI0M4PbSxz/ACoy5fteJNGZllkwvypI5856YKntRKU8a95P5kJQm+PsDEfKdyc4gk2OPlwc/frRh/29c29r4yQuZnAUEhMRgbs59z0ofu+Y7zGXeXSHODuAGycgNijjifxKjbhrJpZpGQx4wcAsMFmY0rNPLtxv4LQjHdo88/7akdtUs0KFt8ySjUe+TjNTteBWxcK14pJIACRsQST65FYQiLHAGSTsMbkntWnacv3GsERMCpB329xj1rXJNLeX7CFvwjol4PaayFuwMEg6on7emOtKRbCLoZpz9BGn/NR4zy68TkkFQTkZU/q3xnG25IrHkgYNggg5xv77VMUpK9QSTT4Ot+JjJ0RxqvYYz/MnelVjXkcZKCFH07FnJJJ79Ogp6n6BuYGKthjJOAMmtm15dGo+LKqqO67mti3vLSxfKL+IkwCC2yrUyy17qtkRwvmWyL+WeS3lhL3IWKAHOpzpfbGcA9j70/GuemVTbWKiCBdsp87+pLdgaH+NcxzXTZkbbsgzpGfQf71naSOu31pUcTk9WTnx2RZzSWmH3JE9z+9bnKHKz390sKnSMFnfBOlV67DuegHen4HylLdMojZRkBmznyJnGpsD64HU16FZ2lrZMIklOuFJZ2SNiGYxxliZmU7nC4C9Fzt1JJmzxitMefCCGNvd8F9vyCbSNo4JYldjiW5lXOEUgoiRnKqdWCc5HlWuLjHNCcMjEcL/AIm6YH/yJAGITOMa+rjUDtk4x9qEOLcQurtwJJMiVwEUHyEMds46AdyfSsPilyHcKpLRxqEQkYyB1bHbLFm+4pMMEpP/ADHt4QyU1FbG0nxBviXzNI7SKVG5wpOMlUUbtp2HXGTRl8NubdMUqTF/EiZpGZ+pQ7HUT8ukg7e9eWQRFmUL1JAH1JwP5mvTObuXBHYroc60ZVmbVgSndSzKd2bUBg56Cp6jHjpQqrDE5MMIeKmUkfxKxH9Rj12NA3OELCUtpI8uQCOuDgZ/ritnlq+D+BpOophe6kNjTn6bZ39a1JoTcXR1IWjjGsbDJYYx1/Tgn6muPCPo5bSs6TdqgYsnvVtwz8PWRVBJGgaiMfMRjOfatblVUu43lj4XB5cYLkAOd8hcgjbH70VcU5kit7fxXf1AwcjI9fQUN8q/EiOSOQMwRw7FVOACpOQc9c9elPT1LWo18Vf7GZpk+PcensjGIuHWzeIufy1LEEYyp0Ltj1rJvviVE0P5kKCXvGA4IPRhq7Ub8B46jx6id2LHfY/McH6Y70A/ErhcEkiTa1iZtatsPzCo1Ag5ALdssQOg69b45Y8jUJIo4yjugj4Lf2k9mkSpG4Zg3h5zpwcnI7b96u5gtLVEJcJErkZOnK5BBH06V5Tw3jC2Mmq2PjSkYL7iMDOdKqBljjALHbqBnrS5r5znvcLIqoqnIVc9fcnc9as+iyOaptR/Ur6yivibv/QLGaVzFexrK+dI06Ylz1wc1o8B4RFYSrLPxG3eNc/lqxck4wNt+leWmnZa3/08qpzdfJCXm3uj1vm/nSykARnMqMBqEQGSOvfoawrDmXhxkjiS00qWVfFnfVp/xYoChh1MFHc4p54NDFTuQcbdKiPSRUdNsh523we5Gz4Z3ktM99k/enrwmnpX9D/vf3L/ANQ/BzQ3BXp39aYuScmjaf4Q3obCeG652YNjP1GKol+Fd8p3jT7OK1rqMT/uQj05+Ab4ZCXlRff+lFXD+H/iZ/BjDfMQTgAA+rN12rd4PyE0MQa4EayoW05fykOP1gbnG5A6b+1U8V5zeCMpauG2wXA2A76cdxSJZ3N1i+/gdCGlXI67/mWHhyNbw+aRNIZsdXx5mJ9cHHtQ9buiW1xdMDmY+BGrfq1nXIxP+RQD6+J70Mw5kkyxJLHcnqSeu/qen3o5u+VLu7trWO3hLaTcEnGlVLlPmZsY2UD/AE+1Wjijj77vkhzctuwM8DupGnVg5RYvziFHRYyGIVB8x7Y+p6ZqjiMiuVKrgkE4HXBOANup6Ucn4ZJBiWa/htx8pAIkdWK4dQ2wPzHtsG3oh4Pxjh1hNHZxwyOxC6p2jDasjIZSf0dT5cAYqZZlHhFFBsxuFfDoQwpI0ytcH5U0Axo22Cx6uQSPatSwtnZHjkt5FcalaRlzE2Du8evffrjH3xW3xDjkUtxi2KOUBO3TWvmAz03GfvihbnDmiSNo28VpUZRI0SOgVVbbfSuWHpk7Y3rnzeXI1F8muNR3XB0cMtkeUhD+WpYalOxcDzHIG4BGKhxuSWG7EsLKoHl0N0bGD1BJznB+9Vcr38bFGUERuZCwJzjck79Sds/vU76IBVnmYDJZjk9PNsB3OVQbe9K4yyvwaJO4qjv5d5OWSWSa6AGrzLEGJiAI3cggZJOT6DNUHleymvxhAqKFOlPKpwSdRx16fzorv5fxEYiicqCBl17BugH/ABWTbcux63aLWuM+YMdW/Urn2AyOhz2qvqSXtX2/ELq2dXMfCvGQiDUZFxpCkKToGy5OwGOufSgTj/KN1IAY/N4ZK6ZNIKjvgLlSdsZG/T0ol4xNPBpGWGd2lwMKuMBW7ZJJ2z2rHv7ye3TNteCd2BZ43VTkYGcEdDvjFTgeRbxqwyJNU+AQigkjBMjBuxAYYXPTIwOv0ofhjMkh3xnLE+g6k16NBzQl4oSeEoPkY+bT2PmbHQEN9D9asXkWyjJD3Xg61PlfS3lOPlbYEbda6UeqUXpyKn9zI8PeJ55/1HTtEoUeuMsfck1qWM0jwk7s7HSgAySdhgAdT1ohm+E/mHh3CvGRkPpz+4GxA+taNxx204TEsdsPGuMYMpwQvqVx1PXYfvV31UZKse7K+i17xz2vw/dkVp7hYWI8yiLUwJ7BhjG3865n5V4VbufxV9K7DrHHGQ2e++KMLjm+2/Do7Tx9NXXLZIGTgb59q8f5j4ks91LKmQjNkZ64AABPp06Ujp3lyyetuhmVRgtg0k5n4Ip0pw+RwNtTMAT741Uq85BpVs9CPkz6zrTmu6VFRZ5VUdAHIqacxXcrY8eZif8AGR09axwK2OAW41BvDnkcMFVYgAjFv0s+GO+40hcnHUVZwguyITbO/hlzcSSEvrkKBlGpx19BqYaj7D1rV5e5Nknt/FObaIDBkl3RuvnjDEEHHX9J7EHatrisFrw4wy3MAa6MYZbUvrijbJ/Mc4GSSBsSTnp6gd5y5luLlYDO3zxmUKNlCszKoAG3RNvrSU9T9nYa35CDiHGeGwAR2UazT9BO6DQvsowM9D7nJyTms3jPNM728KzXMyEyTnyZA0L4aqGWMjI1K/r1NBKSEEEdR0os4rZLNb2/VZlgMrIFLHRI7OGVceZdOGONwM1f04xqyqldgqzEtgEtucbbnfrj1Naltx5mXwZidGnQrhA0se/RDkEg9CM71weMqZ8PJbprYYx28o9feqobpk+U47nYZpjgnyUUmb3/AFR7MxNE2GHXoQwAGQwPUHJ/9FXcXuhcNFcoVhDuySLklI5ThmIz+hw2rHrqrkg4bK8XiTyxxRnOky7u+O8Uagsw7ahhdutdUV9aw2zCON55PEXLT4WMEKQrCJWOQfOPMc+tLk4t2luMjdbhHwWMJGscRDq5D616BTkNkH5O4wTRNx7l5CYJWOoDYZxuSCF67f8A9OaAOW+NvKzRO7jUBpVBpXA6rhcYH/HvXqfCmS5t1jbcDpnrggjJHqK4/Vp45qR0IPVApe2WzjeZpCMEs3mOksw7+uP9qts+ZrOO28Rpk3GsgMNWCMAaev6envQRz1w826/PqUMCI3JI3BUlBnbcZ9t+1CkXD1lLASBGwDpZQxZepaNwMnG+x3+tM6fp4zhqb5FZG0z11uJJxDDRMfw4DhsoPzei6MMD3zv7VmcU5Ggi0ykaAvmbJbRv2bB2A23+tDtrziOGtbwhBLGIg7n5WJlJYFfQgEdajzb8VfxURiihKKwIYuwJIIK4AHTqDnPtipXT5LqHHkHkSe4dQpCw0FFSLoR1jIbVuG6EGtS+5WtJ7dYjEnhrsgUAaduqkdMev7145yLzFKkyw6naN/KE6qudy+MdQBsB6nNeicV41Lb2rGPxEJwPMqkpI5CoAuMBdR652zSs0ZYsihfJManHUgA4/wAJEUyRRyMbXVIgEQ82qNsSLNqIy49zjG4AxQ5zOuJ8A6lCrpPqp36fy+1G/EuXmtrdoXudcsumTAUYEozjzE76tRBz129K3eCfDSG4tEa4kcyldyhUYz5tPTfGcZ9q6EOohCPP55EZMcnyeJlqgXrV5m4I1pdSQMQSjbH1VsFT9dJ6fWsk1ti01aMjVMfVTU1KrAdHD7CSaRY4kaR3OFVRknP+3v0FejJ4fBLd8SeLxE6U0gnwrfxQzN3w7gDJz3IFNxi/j4PZJBZujXU4cT3MZyV8MhSkZ7eY4z7E9cGvP76/8RY8g60UqzE51DUxTfrspC/6RSd8nPBfg7l5olOrxdE+pi3566yGJySrdRuOg23O1ZjTFsZJONhnfAHQD0HsKppwabpSKttnbw22Es0cbFgHdUyq6j5iBsMjP712cd4oXu3dcgI+mMdNKReSNRg7YC9j61LlDR+MjMjYAyV26yYPhjPYaj1rJYHO/XfP171TmX0J/tNi5/CysZDLLGzku6CAOFdiS2lvFHlydhjaniezi82JbluysohiHcawGdnHtkVjCr7KEM4DK7DfaPBfpsRn3qXFVuSm+xK9vnmdpJGLOx3J/kB6AAAADsKis2EK43JBJ9h0H7kmiCz5JdpArSRxKQDmUhWGobZT60R2PIdlEWMt8kjIupliKZxjcDOdXp0zvSJdTjjsr+gxYpPkBeGX7QsSu2VKHbqpxkZPTOO3v616hylzHHIuVJ1rqZtiPc6j0GTvvQxCtrLIY4LdWA8xdsqwGo5G5wBjGTt0rXhhVI5ZIEXWEBCIM6m0qoz/ABDU7ZI9R6Vl6iUMqpqjTjjKK+AXcycNS7WPOBltIOASDv0z+o9N6875s5eEEkcWoBwT4eM6gC3lLYACknOOnTNaN1zFKlowkTwpfPGpTcF/KRjrjAJrLbmDUFZ4i06phNyq6twHKtuzAZ70np8eSHyGTpoyuORxG4bXOxxpTKxkkaFC75O+4NcTcNQjKTxH2bUjbeoIP9a5DCS2CwDf48rv75G3eoTQMjFWGCPoR9iNiPeurFUqsxSe/Bocu8bNpcpOqhimcqehDDBGex9DRtzT8SIryAQqpi8QKWf59DK2QmBjrgebt6V5oTTGqzwQnJSfKKxyuOyPZuWOKxSQognjMiafGMnzHA3Klh9a5OYPiQLYf+EgcOMeKSxj1qWBwMbnGMbjpXkZaivgUIu7GW3/AL2NhLENgDq6gn7MN/4xWWfTQg9Ut14+Y9ZtaoGeI3zzStJISzuSzMe5P+3tXNpqbDBweo6jvt1qOa6C42Mb+JXilVoWlUkFTTEgAkkAYA9ATnA9NyT96YVWlToqgJ5pUwFSC0Mk7OELmeEessQ/eRRV/G7TRPKAG0CWQKzDTkB2A9h0rp4PyneTEGCCZsYYMFKjIOQQzYHX0zXovLvITQ5mv5VaRtzHI4aMHtrJPnbPpWXN1EcS1cjYQctmB/KvIhuF8W4f8PbgjzsN2H/689f2r0K25btYoT4cbKgAILf2r5IwXPXB9B2rm49Y2TnXeXMjaAQpTypqXqI036bD7V0y8wePpa2glmG2SmPICFPmXPm2OcVy8uaeVJ9r+n/ZtxwUGDvM/K7TAyIkYbPlVSQdu2Tgeu3rT8N+HIYKbiTTJsSkRBbH+I9AffeiB7DxMKNYyPM5U+UDzZOe+cj71PhbRKE8HUCXGplGonfGXbO+aiWaajUWM0KT3Oux4dDF+WqKiFRqON3JA2dzufetO9Y5B8oCgYwBpAyfb+VZ3M3GLZY9esaio8i4LHOBtk9d+/8AtWZyddvdQu0hwviAgAkhUUDCj1271mnGaj6nPBdUwD5xvTJdso1lQ+SQD82PTs3t9Kou+AjQ7RtqxjGrKsCuSwwxyMd/QketHvEuVRbhprdzLFI2X2DsmoBSwH06Htn0ocv7JTKyCLxE1baxuQGXIJOwz0ya6+PKlFKJncbYNDjrkaZ1WZF2w48wB/hkHmHTY7jau+Dl9LqIm0fGnBMUpwyZyNKv8rKQc9c7Ua8a+H0C26EIU31H3BzjfJ6LtQzypz7HYB4zbCVS5YNqCt0075U+lQsjyRbwqmn9Bdafe4Bm75cuI864ZMDqQpZf/kNq5oeGOzKgUlmOAoB149dPUD/iibjHMtyY47iEtEsnia/CzpDeIcBv4crjH0Nc9l8Q5wT44WXKldQASYKwwdMqjIONvvTlPNpukK0wurKTyr4eHvHW2TtHkNcsOnliHQ+7YFanAeKWqyeFawsJH8iyzMzFwPMQ/hsvhjyjAUHcdaxLngqzEtaSeNnJMTkC4X2IO0n1Xf2qfAeHJFeQ/imjCrImuNi2cE/qwMADIO5HQ1EoqcXqf04/QItxlsja5u5baZvEgIZgrM8RJD7bsUQ/Pv1I39aAiu9fTfN9hFJZuylRIq6oXXZhIN0KMN9+mO4Jrx3/AK6L25eCW3E8bO2iSKMJcINRxJqUYZR31dveq4Mkkq2dE5UpO1sBSxk9AT9AT/SlXpVjwy3t08OLiaLpZtWCiZfUckh1JyBgZzjy0qu+qj8fs/4K+icMPBuBIq67qZ2wudOcZIGR8vTOa65eTuDTL+RfmN8bB/MD7YIFeXQ1scM5YupyBDBK+TsQh0/cnYVLxaXet/UqpX2C9OSeH2+Wub9JMD+ziB1H6HejHl62tygl4baQCP8AVcXLMCmOpwy7/UHHvQjByJbWGmTis6auotozqdv85Hb+XvWPzZzpcXj+AqeFCp0pbxbrt01afnb+QpOh5HSk2vIzUkgw5q+KfhqY7WXxZBt4oXEe/XQvfGe9YPJPC57lpLkjxpAQsXiklfEYjVISeygg7d846U3A/hc+jx+ISLaQDHzkeI3fAXPlyPv7VuXvPFlaobaxZo1K/wD3CJq0ls5ULkHV7juR9aiUIxWnErvlhGW9yZoX9paW2qTiEwu5otAMarpgjZj5U0r1ONRwfQkir+UuYLniMx0abW1i2URIMtvjRrI2x12FeT8Uvo9AjheV1LtI7yLpLyEAA6cnouQSTuWJrf8Ah7xuSzLTsQLU+Rw2TrcDIWFR80g2O2wGcnepng9h+e3/AICyWz3Lh8SxKYy2SMnLHcgk+b+v7UD8xcyQWpkkjjGnxAisrYErtgy6BuCEB69MnA70G818wm9kLi6gjhIAC5cOBsfOunJI9thvuc1k3vHVcxxQRxqI0EaSOzAeryBW2QscnJyenSkQ6R1Uvz6jPUrdG3zjwpYYxocv42hvEYgksmSqg9RqVifQaR60V8At1s+HRuVfU8YYhdySwO5A6dF/cVjciWkReMbSzNuzEhvNqw2D3wp6+1aHGCGt7uRVOltKJ7Kqqqqp+oJI96TldpY3wn9zSl3TMi848wZ7i0kRNKJr1N5MKcZMR7529gKt4TzvaXRAux+HlAC+Ii5iYA58wxle/qKEb+1uIsKi7BcsEwdXcliP7QYGP3rFt4DNMqRgKXYKAOgJ649h1rcumxyj/wAozTyST2PceLXN7ApkZ4J4NGqNlUKreiyEnAGO426/cDk4ZbcSLfhwsF2C2YlP5MoHUxE9D/X0oh5c47BGzcPIWS0jhczvITgEkZ0j01HGP2xis2++G2h1ubCXxYAdRVG/OQb9CPmXp6Hc/Ws8EoN70+z/AJDd0efcStpYGMUoeMjYo2RtnPToRn7d64c16ncqswLXUZeFCUY6/Mu3VGO4P9e9DNzyJ4q+Jw+VbmM/3eQs698Mh6/UVuhnivf2/YTkxNPYFEcg5GxHcda2rPmxwNFwiXMf8MvzKP8ABIPMvrWXe2EkLlJUeNh+l1Kn9jXMTT5QjPncVqlE9h5a51t5gltr8NUC6GZSz+XGlR2IG4PfYGsTmm5iht3ayVMTMySuMggrgFQjYJHQ6SNs6j1GPOUfHSizlrjiyHwLkgKxykv94kpAVW1YOcjbJzjb0rDLpljeuO67o1LLrWl8mPFJPANJixq848RBqIOwPm3xtSokuvh/GHIkuir53DiMt9z4u/1pU318b3KaJIjY/E6OCFEtrG3VlVQZHGpywAy/bGSCfvVF98Vb+VcCbw89fDAXbsBgZFA0XSinkjlM3sxLnRbRDXPKTgKgycA/xHBx9Ka8WOC1MSpuWxq8mctPfeJLcsFtFy0txIfMGwB+W531dOpI++1ac3PtlYKU4VbDXjH4mYanJz1VTv8Avj6Vh8787C4029qPCs4TiNBtqIyPEfHc74+tB5eiMHLeX28A5VwEHNHNEl2sBklaSQI3iA9A/iyY2Axnw9G/vVfAeXXnzJJqjtkBaScqdIVeqp/G5xgKO5FD7NV8nEpWRY2kcogwqFjpAO5wvTvTdNKkU1WE/wD3fDE+LaytRGDj86PxZGHTLux2JHZcAZNZXGePPcvqYKqjZI4xpjjX+FFHTffPWsdWq1ASQACSdgBuSfQetCiluCbZaHrWPBhHvcuI+n5a6XmOwPyA4j2P6yOvQ118I5buIpFLTJaSNsockznVthYUBdSQRjOnPat+35Migja5nE90+fJEUKeK/XVJli+j1zgtggClSyRTq/z9hsYt9jq5blaG0M0cPhuMm1VpFMkzt5TIwfBZU3OQAucYBxRbxLhcMdikNxOYmlwiSZ6StuC3X+HrmhXk+4vb668WTyRx4GiONUJ07LGNs6FHbO1T+L8ckiROhUwR5DKpyQX+Vz20EAqD65+3LyJTzqD27+d/ma02oWCXHbR7WZ4LoOsikMrQkaWPUSBTtuCd1I36jNaPC441T8Y7A+EGAcDTrYjCK6dpAScnfII3NdnKHGDewrbSjVNbkSQSHZimQGgL9cEnI39vq3P1g5gBt0Ji1vLKVAARsKMMBjpWtz9tY2Kr2NQCxcUkSUyIzI5JOVOD5s5GfTfp0rf4X8Sr2GXxDM0g7o5JQ/bO32xQmTTA1tljjLZpGVTa4PXpuPWXEF8K702s0iKyyx5EbFlHzNk7A5GDjp1oM5i5Mu+HtrIJi/TPESY2B6HUN1+h/nQw9wzBQSSFGlfYZJwPuSfvRLyn8Qp7L8vaa3OzQSeZCO+nPyn7YpMMLx3p+38DHkUuR7LnpyhjvIxeRnAHisdaAddDjcZ+/SrLjlRLiNpuHM0gUZe3b+3jHqB/eL7jei285R4ZfrDcRTfgmnBxE2nQWQ6XC52BBI6HByKFuKcn3dheZjEkMYLFLgtlAgBOpnTboOmOuBSk43cNn+j/AD4FndVIEmUgkEEEbYOx+9Nqo2k5htL9/DvgUb5UvUUCQ4HWdOjqTk9AQCM1n8T+G95GNUaC5i6iS2PiKR7qPMv0rTHJ2lsxbj4NDhd3ZTQRtfLI0wXSGUHzIhKqWI6kYxk77CnoSh4hPECiu6YJyvTB77HcU1JeDfb9x3q/AhwDg0t1PHBCuqRyAPQDux9ABuTRv8Q79LKCLhdqfKoElxIP76RgCu4/SN9vp6UoeKRcK4YngENfXsetnxvDASQFHucH7nPTFAl/xESRxAr5o1ZC2fmGosu2NiNRH2FOpzlb4M/Co5C9NqpqbNaKF2TBp60+F8WhijKyWkczlsh5GkGBgeUKhHfP71aeYI//AMO2AHbEmd/8WvNLcn2RZJd2cXDuHSTSCOJGdz+lew7knoqjuTgDvW7LxUWY8KzYeLjEt0nzM3eO3bqkY/iGC5zuBipnnweCYRaQJG3VYi8YYf4yran+5I9q5f8Au0of/Gggg9GVNcufXxJMnP0xS3qfb9di60ruXRcuvHia8l/DDOoZ81wx65WMEEb92IraseXBNB40ImlYuQpml8PU36nVUye43Lb4rg5d4dd3QLxQodyZLuZcgZOSTJKSowP4RmvQeXuLQW0ZYStcAAlrh3wNeSuYosZEYwd/basXUTnFbc/n5yasKje5z8z3TcN4UEQ6ZpdKEgnILDLMpO5wBj/VQlyZx+QoYkAeeIFoVIz40eS0tq4PzKRqkUdmBx1ow+JnBTPbvNLIEWGNXjH8bnSrK2ep3wK8Yt7po2DoxV1IKsDggjoQajosUZ4fLttkZ5uMz07hnDobeaa8jAayaJ9a4xLA4ZCYSh6NqwB7Cq5OaLS9iljuCIEDqscqswlZdt5o8EONhv12oa5ovGytzH/Y3iCR0z5fGTySq4/iDjWPZxQnrp8On1e03v8An6i5ZqWlcBzzvyuI4kniSLwtTIHg1NFIpbMbaiTpcDKspx0GKB80Q8p84SWbPhsxsjAwuuuORseUMh2699ts71uWXA+H8TJ/DubG5wT4L5e2bHUxuPMn0Oeh2xT4twVS+4p1LdAFqru4LbxyXESSvojZ1V328qnqd9q1uMfDi/t2Ia3d13xJEDIhA7gr0H1xQy6kHBGD6Hr+3rTLUlsylNBLzZzN+IZIowq29uXSABcHQxXdyd2J0An3NX8u/EC5tR4eoTW52aCbzxkegyCV+37UJmlrqPTjWnsTrd2ekpBwa+BfMthKBlkA8WHfqyjrp/bHpU4/h7dJiThV2twO7QzeG+c7KUz6b7nvXmgl9K0OEcwS2zExkYYYdGGpGGxwwPXpse2KW8Uq2/Uspp8noEt7zHGdBS4OAN1ijcH/AFKCCaVYifFWdRhY0Ueni3J/rNSpemf+hF9UfLAZpScZJPQfYdBUKdKcit1CBA0sU4WtfhPKd3dY/D28sgO2pUOjrj5jt/OobrkFuZAp8Ubf/TUR7XV/Z28hxiMuZGH+bw8hTnbrVy8gWsCCa54jC0JJwLYM8kmkjUE1AAemT0zS/UT4J0gjwrg81zJ4cEbyuf0oMnHqf4R7nAoyj5ds+HLq4gwubjtaQyeVPXx5R3/wjpXFxbnkRxG24cjW1ufnOrM8x9ZXHQf4R0oQL5opsOOAxv8An5rjxBKFWIJiGBFIhQ52woOCe5JzTW6a/AgZhqmMEsv8Thm/LjRQMYRcnHq2d8Cg2vTOSuExScQid5BnRGY4yCTpWJfOx6DuMVnzpY4trwaMNzdGj8XuKxDFs5IIiEgIHSUN5Qwz0K6/ptXkRNEHP1+0vEbhmIP5hQY6YTyj+QodxV+lx+niVfMVmlqkwm5WnE6SWMhAEx1Qs2wjuQMIc9g4HhkdPMp7UOzQlGKuCrKSGUjBUjYqR2IIqCHByDvRRxmI30C3aeaaNQl0o+c6dkuT6hhgMexXfrTdov4FPeQLE04fFMRTYpmxU17Dmm6gP5VxMn+WRgNum2cVvQfEh5cpfwxXcbDB1IqTD0KzIuQc+uaCqVUeOLLKbQanhHDLkYt55bWU4wl1hoS3p4yDI+4FcF78Ob6IktCfDG/jKQ0OnGdetc+XFDQatDhnH57dg0MrxkEHysQNvVejfcVVxkuGTcXyZ2KbNGMnFLK+3uUNrOes8C5iY/xSwdVPqV/ao3HwzucjwZLWZWGVKXEYLLk4IWQht8ULIv7tg0vsCGaVX8Q4e8MjRSqUkQ6WU4yCPpSppSiNpZPIcIjMfRVJO/ToKLrPkDw4/F4jMLNGzoRgWuH9xCN9Odskjr17VmcJ58u7e3EFvKYkBJPhhVdi38TgZOO1Zl9xSWdy8ru7n9TsS37mltSZa0g1ex4HEofxby4ZT/Z4SMOfclcqmR1Bz0rF47z5cXBwHMUIUIkETMsSovRdOfMf8R3NDZNNQsfncHLwTMxrovuIeJo20qkaoBn+Ebn6liT965KiavSK2x80+aYGnqSBxXqvIfB2/HFhhlS3WNdTbkeUEj+deWW8YZgCwUEjLHOAPU43/avafhxegy5hDGFIC0sjDS7yKfKCN9KABsL2ySawdffptI19LSZ5hzTexSSuRGyS+I4c5GlsMQcjqDtWCTW5zhxZri6d3EYOSB4aqAVyWVjp+YkMN+tYRFa8SqCEZHcmNXZwni0lvKskLFHU7EfzBH6gRsVOxBrjpZplJlFsF3MvLZdReWyAwuiSSxxkE28jjLKyDdIy2WU9MEA9KE67+HcwzwSCSKRkcKFBU/pAwFI6MuOxBBzW40dnfeYMtncnqpH/AIsj77hhvASD0OV27Z2Xbity9J8AnSxXVfcPkgkaOVSjr1B/qPUEbg1zZq6d8C3sIClilT5qQFmr5L1iqqTkICF9gTqIz6ZJP3Nc+abNQ1YWOxycmlUTSqSRo6sBqqM7VYDUkMmRTGlSFQA2KWKWaWaAEFrrs+HSS5EaM5UaiFGcDpmuTVVqS4qHfYFV7mjFyvdN0t5cdyUKgfUtjA969O+Htm0NvNAJUaSSKTyoQwR8MQpI2J82+D3ryCS5Y9yaNfhNdt+O0DdSkhJ38pVdm9s9KxdZGTxNt8bmrp3FSryBMi4OD22x7jY1U1afMVs0d1MjLpIkfbfoxLAjPqCDWYxrZB3FMzzVNohT0s01XKj0gaVIGgAgsONxyxrBeBmRdo5Ux4sI9BnaSPO+k9M7EVx8X4G0AVwyyQvskqHytgZIKnzI2N9LDO9ZgakWqijT2LOVrcanqNPVyo+abFNSzQA9KmpqKAUQqzFVxGrAaCWPimNSpqCpHNLFSp6AIAUsVIVIUEkNNb/JPEHivoNDFQ0sSsAdmBYDBHf5jWGRWpy9epFcRNIPKssUmR8w0MrY9xtS8q1RaLY3UrDbnu7txeyQXMCBlKgT5YNo0jugyCOxIYbHbfYN4zwCKANi5V2wCiKj6jq3BY40BdO+Qx9KL/iDbySzTO+HgaPx4JMDAIK5RW6jOWGD7GvNyaz9LH2FpY/NLfdFWmkFqdOK2GYiEpCOpgVIUWBWUqOir6iaLAqIpqt00xWggqxSxUyKWKCbIYpVIilUgf/Z"/>
          <p:cNvSpPr>
            <a:spLocks noChangeAspect="1" noChangeArrowheads="1"/>
          </p:cNvSpPr>
          <p:nvPr/>
        </p:nvSpPr>
        <p:spPr bwMode="auto">
          <a:xfrm>
            <a:off x="1692275" y="-1241425"/>
            <a:ext cx="1714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50000"/>
              </a:spcAft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50000"/>
              </a:spcAft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14341" name="AutoShape 12" descr="data:image/jpeg;base64,/9j/4AAQSkZJRgABAQAAAQABAAD/2wCEAAkGBhQSERQUExQWFRQWGBcWGBgXGBcXGBgXGBgXGBcXFxwYHCYeGBokGhcXHy8gJCcpLCwsFR4xNTAqNSYrLCkBCQoKDgwOGg8PGiwkHyQvLCwsLCwsLCksLCwsKSwsLCwsLCwsLCwsLCwsLCwsLCwsKSwsLCwsLCwsLCwsLCwsLP/AABEIALgBEQMBIgACEQEDEQH/xAAcAAACAgMBAQAAAAAAAAAAAAAEBQMGAAIHAQj/xAA+EAABAwIEAwYEBQIFAwUAAAABAAIRAyEEBRIxQVFhBiJxgZGhEzKx0RRCUsHwFWIWI4Lh8TNTkgckY3Ki/8QAGgEAAgMBAQAAAAAAAAAAAAAAAwQBAgUABv/EAC4RAAICAgIBBAAFAwUBAAAAAAECABEDIQQSMRMiQVEFFDJhsXGRoUJSgeHwI//aAAwDAQACEQMRAD8ABwVaWt8AiKokILLR3WjjACanCkA6u70dM+gEprC3sFzzrr7tRFUF7qenTWtdveR2Ho2VwttLM9LIRQUOOw509ZHrunNDAOeYa0k9FpjcoqR8h35bWKHyyi4WBIupfjd2yKQDVzTBOik4ganPJtaCNvpKRZ0xwpQSLuG3K5jxG3kmtGgabKOqYJM258/ceYUXaXDD4LI21+xBXjU/Vc9O/iVfAVNLieMR7g/snWLAJ3sWC46gpPRwxBG0fz7pwyiSxmoQYiCCNjb6J7G3umZmG7laARWGKiqUtLiORj0RTMI9rg0tIcQDBEGDcFbgIgT4jTAYUvsAjG0gPHopaLNFMAbm5+y9a3qB4RKImUt+kRFwB5Mla4REGVq4H9KnpUwAvS1NYMJGzFMmQfEXVaR5Ic0TyKZVaSg+EjvjnI8joOc3aQOS9xWp/PzWOYvQwwOpSWbjqw3DK9GeZT2ba+S8T4rzM8gpM2CteBhtNKM0xAJKyCqjQEOMjHdyrNwF01w+EDRKhq1g1SfiQW7ri/xLtZmj6bZLtoBKCp1g4uHQ+ijzPNg1sC8/woXAZs1zmjQAXQ2Z4GyGGo6hAhqzDvw87E+aiODdPAhQ0M3YXaQ11jHBMxUkJt+QCm/MoFYH9pCGwvMU8ltvojqGGkiUxGDaAs8ISCZdsgBlPrYEaNVQul3ysbvHM8lFltKHtAZxi5JVoqYSdivaWWPD29y+44+aij4hVy3H1GC2ZvwHhYQtmZOXBztibKHAyJ1CNLo9t04p4iN1fqDAs29Stf4Xf091isf9RCxV9JZHZpVspw9Q0wabXHhLQSQI6bIsMIJDhHAgi6f5RiqdMNp0K+hl3FxAMOPDvDYwUyx+dMgfENGsOJc0A+o2RV/ETj0Vv+Y4eAMgBDV/E587DkuAAkkx5q7vyPDUmNqPLgxlnE71Hch58lHTzXC0SHChTGv5XBxPHkRaCPZIe0GGr4t+s1mFgs1jSQGib2dEnrKFyOdlykHHageYfDxcWJSMlE/EfYjtC8DTSaKTOEATHik2NzGqIh7r2N1Ia9MWk90AXgbW4KKppqN7pBhw487JvJm4g4xAHu/cWb/rEkXlHOCT7f21/iFYNlRwdqggE6QRvG/pz6oHGVaNZhbUBpuYYI5Ha6KxFWqKoYy4a4uHUG5b4XQmY4KX1S25eweTgPqvPKbm2wNxPR7OFtVj2Oa9gMp3Wr6GgNfLvD7q19k8qY/B05AJLZd48VXu0GRfDe4tNuS4Z27VL+grLY8yu4jNKgdqLWPE7Opt9oCa5bh3Yl8/DbJu4iZJO5JKP7L9jTVY6pVcYPygK1dnsubSa8AcU23MULQG4sOGSbJ1KhneTiiNToJ9h0Ciy/KTUZqAsmHa14fVawm0qw08OKdEBvALsf4tnxpWpd/wnC7XKJiXCm7SVtTAPFKO12JOux4ojK5cwGTML0X4dzsmbRnnufw0wn2+IfVpdUO+jaRda1HHmfZDNqkFbJZvMzFUSZpgeKlpth4tKGbU4HyTXKxquRdv06pDNSrcOLuEPqODbAwqxm2KLZJV0fimOaem6qGYPEkG8c1iPvxG8Yo7lcq1n1NgSOgRGAyGs+/yt6ov+ufDto9FB/i6ARG/VBAH9Y2S9e0QbMsvFOATKlwWWMDmnU03BAHS6VYjFurO7tz0vCcYOgKIDqhAO3qo8eZcg9fMmo4WmDqa2CZ34zxR9GhxKGyvDkn4lQFrTZoPRN6j2gS2EVVNWYrkejQkuGwodEG6kxeE0DdC4LGgHhK1zDHT0CKaqB911PMCdVQA7KzZZjwKwm5AVAZmxD7DbirDgK5d3wJjcDcDn4JewfEZ6kHcfZ64B+pjQXG0c+iGpNc4ay3SCJiZgeCR0c0e+v3jAaCY5NNvsrm4McxsRcRbpwXEWJVvaYm1N5n0WIv+njmvUPo/3I7iVHLqxHpdNaeFDiQwgxwFifX9khou0lMqNQEFxjl5lai479ymj/Mnv8MLH8RjoNRnwwJIGppH6t3N82+7QtGYd3ER4wg6ePc0tg7GRzHnv6yicU3vagJa7vNG5AO434GR5Ky5cmFupXR/5nPjTKthtj/iTHBEiwBG0GI8LXXmXZdDmuIiDH+nhPMgTBXuB0uH6b8TpmOAnjcIprNBsSY3B/b6pflZA+Mhav6/6l+PjKuCbjXG0AHSNxEcoIj9kuzB72VXimO65rTUbEgA/nHqis0zPSxznQ2GCDIMm/v0Vby3tsx2r4s63ANJAEOa3YdF5nEjUTPROdio97M58GF7GvlgPyxDhwJjxQPabPQSblD03sOqtTMT3SCLmb3ISzG4mXT3esifZECgyjZSBQnRuwmNFXCgTdsgoPPs8dhXECHauHJVLBZq7DDUx52JIsB0sluKzd1aox5cd+PRd6O9SfzIVdx5nGT16rRWcY4+COyvtCXUtBMkWR2P7R03YaGnvREKhYVj21ZOzij8bD6j9XGoLk8j0gGxnc1zo66vesN/HwTPLny2GjZF4Xs8ajBUIsBZSMogfLYp3FyhxmKp/eK5eG/KQM39oK8jihqtEC4dPkm1fCAtJO6QVCZLQdlrY/xH1RQ8zKycFsO2jHK8IHvAKZZlUFEd2xSfs+X0qsvPdg368FPm9F1YnT/sqcnLurgVx2YDRzF9Su0bD8xHAJdm2YsdWqMH6iJlM8BlnwWkvcAfFJhl1Fh1uOq872WcW+I8qgG6gLKDnGACUQ3syJmqdI3ibnx5I5maQ0uaIGwtueijpMNQanSSeaqoI8QhbUhr5iymNFFuo8mj+T4lQVKgqjvw1w4Ej6DZQZxQeJAJDelh7JGyWGQiKgYfvOA+RLhTzHXTFPWA4DnPoganxKZ3JG/FLRT+K3U0EObeRw80wdUccMx1SA+YHUc1xF7+ZTqFP9Yzw2Mbp1GxWU8SarwxoJJ48FXhjotqM8pV57J5X3dTiZO87gcApHZjUG4CC5vhezTAJgF3qZ6ckXgcI6nUnod9vAwrBToADZTYfCh0mOCkivECrEncpuMLWPsDDxE+494RXZntAyodDjD28DYHf3uhu0zdBcLkG4H26qmVMUadYPbsTIP1HqqA7hgncGdj0N5+6xc//wAUHmsV+6wXovDcuySpXdDRbmdk6p5NhGNDa2IIeJkNE3mES/NmUj8Ome4yS4jjHDwVVD2uJLpkyT5mVZWyZDfgRohMY+zLTT7JUKrNVDEauct28VHi8CadNjBBcLT0dvH+oe6uPZvLWMwzNIiWh3W97qsduwGBsWN78rpH89kXJRNgGPfk0bHY0amrcgqFve0wBEC8c580FVoRLQYI5JTlHb59Iua8S3Zw3jqFDWzUVMTT0OkOc3Y8JuCmzzma1yICDEhw+u0YgwnNMFULCAS4WJttO9uO30SBnZ17iXfEpBs2lx1eBaBIMLruAy4fADt5bf1RGX5NTNF8taCZBsCTHNYiZipKibBx2oM5Vh5oiNQLYOrTMxMkgEXj7qUYykXgNdLiDFv51U+eZSabyW2vqEfz2SfGZGXw9h09L908h0+iPiIfcWdupowXMMXcwbFL6WKLXCJW+IwxYzUSSdegDyklLauIi8wnMePWoKw0ueWVfiGNDjv/ACTZOqmWseIc5rI4kyfACFSclzvQZ1S3xTzE542s1zWd1w4wdyDCvTeLijKFN1L3luNpOoaGODoESEiy9gNZzTzVI7LZtVZXFIuJl2mJ4q1YqvpqFzTcGPTdZ2XCcZP7zdxcgFQD8Rlm+HLQYVGxDnfFvzVvxGYFzJKQVYLx6qcRKsBA8wq2xNqWIGvQJkR7q2ZXh2uZceqpeWOa6q4gXVmo40sgLRGQE7mM+FutiV/NMnDKrmucTN2yTYIan2etOp5HK1vZNc5q6q7TxiEW/E6acBXtKMqoyGqiWtlsNsYgW2ICjwlN4iCHDpw8lNiMwkEJHWxbg6W7iw6JbG5Zoy6CqWOcTUDzBFkur4VrQdDGGdy5uqfXZG4OtraHOHe2J58ihMVgzquYHEnx4c0cmtiAX6MgwwfBqVngUm2DG7E8GhosEFmeIOIu1xbAgAWgcoRGY0nV4YwQ0bDYDqUbguyumNTyTyCKNix5nWEPulZp0Xnuum2zvvzXQ+yeagUmt4tEHy4pfUylrRsQtcHg9LyekDwXFmvxKuyuJ0bDVNbUZg6wEhUzLs3dTMbhEMzh5c4hv2HJRcCEuCdtcSGwN3XA9rrn78YGu0vuxxvzaeD29enEK4VHOe86jJPNTVOzzK7SHMBj8wsRyhVXzZhgwQVKl8Af96n6u+yxOf8AAH/yu/8AELFfqJf1R9x1XaWsPN3DpugCUdWeXAk3KBcLp2vuK9r8TrXZnOBUwrCN2tDXDkWiFSe22Pc8loGo8AL9EN2fr1aUkENY7fV9QOKvXZbBUntNSO8Sbne3LkvPcjAcb9vIm9x865E6/M4m/J6wOp1Mhb5TQJr0o4VGW5d4LqPaHAPxGI+FStABc78rRzPXoq7nHZh+Gqtq6muaLusQZgXjjcA+SkZ7ljjoy+4eppwwEx3SOUEl37pXWzGrRYCx+oH8jgXE2vBAkeaLyeuKuFYdw4O87n/da1MicQCHuaALxBkdQRBWYD7iDHCvtBEqNbGMqlxqE0yJkQXXPotXU6Jb3KpmPzNj6KbtDkraR1fqvLBAI5kXHoq4a7W7PHoR6p3GdUJmZrvYnuZ5S12kCqyxc/l47pSctwtTuh51c+Eo/wCNTJGvS8EGJHKxMna/0QtLIgXB1Iw3e9/TonU0PJgQ/XyIrrdl3tdDTI4Qj8ty6qyoC4GNnRYx9CrdlHYyrWbqeS1oMiNz/sts3yk0xEnxXHke6ruG9MslkRDlPZt1PGiqCX0xqcCbGdJgEcb8QvSDSFOZlwc93i429k3wWZC8OmxEdeCixwL9JJmBHiRyRSPV+YsXKfFxbjceNMDigHatEgGfLb6o/wCASdlM2lCMOGALMA3JJg2QRqJ48Ubm+M0mQUuxGCLXaqfiRt6L11IOG5BnY/z6JZuMwaMjlDpUCqV369ZBMeyY183BZGxULcIBN77wdm9Sk+INzc+X+6l8e9ymPLehCPxQHFatLTdDUHt/MJHv7LKlVrR3QfO6r0+JaMsLjBOnmiHY1hOh0WPgfIpE1xdwI8oTejQa/wDzNzxA/UEQCtQbgeYfQphpmdQ5jfzR9HHNNoPiQq/WxbmOM/Kdr3HULYZmB8/qOKKmTrqLPiLbj2qNUpRSqOF9xq0+B6ovC41p+VwK3wD9L6oIOhwBFuPRXb3Ebg1tAdQulSsjaNUBjjzQAw9U7NJ8EE3Hw4tIIIsZ4boZ8wqCzCqtfvcNkZgsbw25BVivjTJjhHn9lLh8cOJvz4eS7sPEu2I+ZbvxvQeq8Vc/qrP1D1KxTY+4LqY5ZTBH2UFWqxhiJPHp0UuGeW95u4FvHmlWONi7injfzKKB8Rhh8Q572tG7iB6ldYpZf8Ok1rO7AjxMXXC8qzEsrMd+kg+hXe8NjW1KTXNMhwB9VlfiJNAfE1eFj6kn5kGRYIhjy4y5xknwsB7e6QdtBLSAJtGwty34XVkwOIAlv8hVnt1ZkgwOPhtPushSDU02BtpUux/aBzGmgdm1IHg4m3qus0qcNXz/AIHFf+5dp/M4QdryIPQfdfQbJ0tH9o+gRM6BW7QauSKlT7RYMHWJiRYcLi8fVcoxuE/zH3hrfmMbeA4knguwdqGw2Rv97LnOf4Q3a0SS7XUgiQ4CGt8pcfF3RTgNGCzD5lKfiQawmzCQ0dGi3rx8SV0HD4Jo+HpfYxt1XPXYcirMW4zsI3lWvJsyp6dgIGqTaIuSei0su6qKN8GdhpANYALQAFSO12MAnoicB2pbWpsc0kDYzYyFVe1+P1GGmQVlpjYPuaWTIpTUrtPEQ+RaT+6srHvIiCfIqtYTAucRMgGYI3kbHwVo+FVp0wX1HFxFuBha+MVMbLvx8SCpI4esqIFTtx9UfnnxAKytjNQ7zB4tTfbr8RM7kTxt1H0MKB7w0wI1mSOTRxk80zY+i9oa2poP9w58yha2UPFxDxzYZ8Lbq7ZCwAlQADFppajoG0y6PzHrzWmY5a+NZ/39EVQw5BvIvuf3U2L1ERqkDrZL5AGFwisVOpVS0eC9ZhzHRFPpj5iLcANz9gvHVgRtHhPulgY52i+rRHVbYSu4GJMclMY4lSMA3A81YtqjOkmNZIBbdQ0WGIdBHKbqYHcEAzaeIQ/wSCqXepAh2HysSC29+ZEeMJ7RMN0g77eqr2Cx3wy6Ru0i3M80fRxhLeXI8P8AlXuhBMpJj/A499GNTZnij81y1temagGl8b8fApE3NwQGWPHwRrc+0hzZBtwVx9CDAINykYik4Enko6eHcRJdCbZhh2upuqU92nvA8uB8Ero0HuExAmJOyggiNBr8zT8N1XqN/pTv+433Xqiz9ybEtuGfIQDxMtOxW2HrIPFYmDZal2JnKp7ainF0Sx0ei6t2ZzL4GHw7C8uBpB9yLBzjt/aDHkVzU1mVbOsRsup5BljCzDsdcjDgdROxWPz7IAm5wmAuxAO0WbVaFQPYIImxuCDwHMJZm2OrYrDTAkid4tG17c/RXWrgIYKVRoewcDu0c2n9PCOCjxWFaaZA7oi0WjiP3WQrqPImmELXucr7C5Ua1ZwO8x4bknxgLs+JxzmMAADi0DpYDdVTsVkBwxe4uBa4HSIhwvuTNwRt5oztBmLg3uWcDHekC+/si539R6EpjxULM8xnaRldj4OlzTpI4wRuL7T9FzDMMVpqGHQZF7xyv9VYM3ynvF7nluoCwBJkb7xZVLNcEdbQzU4uMCdy6Ysj4cYvzE8hJ0Y2y/ANxVQgf9OxeQLudwjkI/cp47JaNMFraY7w0mZkiQfqB6K1ZBkBpUWNLAIaJiDfxS/tLXDAbbXtbZWOT3VKNioXK20U6ctbAJ4Cwv0lDU8bh3v0vZfcOkx1HileZZi2obCDO+xQDcSQRNwLeSKBcXN1LhiKDNTTTsRt16fzmo8ZXNWHuv8AljYCEFhsaLOBtujqhnUAO48SD13WrjxIoB8mZhdtjxAajhMR5LfEYcnuzYDhzNz/ADop6OEDb/m5rVzQ0XJTXp2bYagO/wBQQ0YEKB7nMILXEbzuiviz8rdU+ll67Al13/8AiPugjCch9ohO4X9UibmR21EnkI/cIXEa3fMYB63jyR34UN+W3T+XQOMwbng3g8kDNxsiaMJjyKx1F2MrwYJ6dPJCsdJuVPWwL+OyjDAN0loR0eNTd7J8EQynFI85WgaCLcVvUokNvxVQZU/UhaEWygHDa6ip1hABCnrVw2CERVHm4Mk+IK9vAi6mwY0C92ncH6hSV3h7ZG4QFZxNl17lhZ1CMTlZHepuJYfZZllFxebHYo3KcBUJEcfy/uZ2Tmvl5omZbPSxCuor3ShyV7YCMqdTkusHCCOYPPqlWNxBpksHC3kmWOxz6jm3kSASI2lBV8JNRz33Gqw4QNp5qWHqGQp67aKfxaxPP6g39H0XqN+Wx/7pb1W/2yDCYs7L3G07TzQ+EwxJCavoyIR7oyr0G1K4ym4u7u66tjM1dhsRh54UmteOWw/ngqXhWNpFro2IMb7GU5zui+pimOF21ACOcHYehWfmTtlW/G47jyf/ACYjzqdJbiBUh7TIA25goXMDoY5u5BgcbEWPkPolvZVjmvfTdsGyB5/z1TfFUtREGLQfEbeoPssLkJ0epr8XL3UNF/Z3FawJ3gNI2ggXHvPmjc6yklgcNgSSeVt44hK8nwZpvrtme817fG4P0CMZ2ma0PDnb8Dw5gSoFXGCG8iUftNmXw3aSCTAvw1A3jxj3VYOIh1CtqBIqEFsfLEFp6zf0RPazHfErE8DJ9f8AhVzBYiKzJuGmT1WrgQlbMzMpHc1Po2g+aQJ5fTwXP+11QnUBf25q34bNWuoS2xDfRc8zbEufViZBsQUminvC5WHWVN2GILtiBxUDyrLWwQaLbGDzjmT0VexLE+p3uIGFZKZeGkTuW+P2VnYS1t+Cp2WO01qZ5OC6OMlJpF5MCFopnxYsVsd3EXwZMuSkGqiSpVcbC3UrVuBkyST9FJSxTDLQRIsiKeBL40tM82yPputFQhAJax/WZ7BgSoFGQ02xI/l1u5llMctqAmbf/aAtnYIwNT2tHQyVZuViQaMgYMh3FpF4XrqGowUe0UhZp1c1s/EN4NAS2TK2TwsMqBPJi52Xh4LTZ31HMJBjsge2YuFb2UPiTFo2QmKfpbe5FiORWdmO7qofEa/1SoUKZaRIR/4ppEHgjhWa47KHEYfiGhLgmrEMSCdwEwRyUL3kfyyJoi5CjcQN9uIKoCZeSYZgd0KPoZYBdxk8gPqh8K0NMtN425SpjiyAQDuirSi4JrvUfszOnQp2A1ndVjH5k6s6ASh9Oo3up6bSNhHkpUnIakhAm/mSYXDlsWAA9T1KLqYeQJAN5WjdWlTOaY3WkuMfUWZj9yD4TP0FYt9R6r1T2/8AVI19/wCZ4GmYAR+GY0CSRP0SnFY92okjj5KbLGuqOAHFAoncOVjP+m6hqbLlbckyb4raAd3dOoT4XH7+imynLm4ZgcbnktXZsHvqCkNLgNbY4lvTwWZyMzNpfiaHGwgfq+fiWodnGh/xGk64I6GeaXYnENpiH7Cx5jr5KqUv/UeqyxGr7rbG9tG129+jvx4+qDk4eTIAQIxj5ePHYJi/NsdWoYh1RhBbBbJEhwsbCRqMRtxSd2N/EAuc003wXQZhzQdxFxaP+EwqU2Opkta4utBc4nTe8DbZIvwVSo+oQdJpcp4+CoMLY/bkHj5hRyBl2pirHsAg8/MJNSfpqA8OKtn9DqfDBdZhktcQYPOOHBVrM8MWHw4p3A6n2wDCp0rLM+YKLdN/oOnUhCYyuwOaSbnhawPExzPFUDLs4cwwYINuI+ieUMyptOv4bC4cHlzvOCIhDbCUad2sVGeOxLnNcym1ztR/K0nabWuhsL2IxlQ2oOaP1VP8sf8A6hbYj/1IxLBFNzaY2hjQJ9khxna7FVj36tR3i4/srJjyHcg9ZbsJ2G+FUa7EYihTDSHaQ7U4xwsrBnubj4BY09JXKqTybkzKtOU4qaYDjMWv7ey48f1CAxg/zBwgkDzJuy80tTy0FzttQmBzunNfNKjhGsxyHdHsoCAWytAF6bjcbCosi557NycjnRqRubJk3PUkrwGLfyFMGrSpCLkfGB7RBL2PkyKoAdxK2oYUc3DwJ/eQtnNWjGklZ7vQhquFanN+VwPiI9x9kszCsXEiIdHiCeX8CLxbdIsUkxNYrJyv9xnGsgw41X4pjSCFqU9QkAatz9wojgnG+sz1n9jupT2jQhSAfmF1sIJkboY4UOIJ4b+S8+E8Dd48CHD0MFa0ydY7xcZFi3TbY+ymwficAfuR4yvO3j5rxpmxQrjfmJtfgsLyD+wQybO4YLqF6YLTP7Iw1ANz+yAdihpjj4Sva2kixcbRsUVLU2kGwvzDxjWmwuiaQ4lJqOGn5XT4b+iYtkCA71T+PkMTeQRd8ajSmG6vBYg+9+seyxMfmBBenMwWNY4SfNXTKsCxrBUAHOVScmyl2vpKueKxBpUdEcFiZmIAA8zVRRcAzrO3O7oQeWgh7Xk+N9wd0BTeSboxtPWYFgE5jxhcRHwYq2Q97kuOyY/Gc1vyzPhIle/g7hpNgneb6ZY696bDbjAg/RL6eOYHHuyPdV42RmQVLcpQHMIw+W27t73AIkDmeimbhAKbg3SNZuRxgRHl9VAytSu4tIB7p535IzD4Rvwy5r5A2nqdkpzUIxlm+43wXByBRCOy+Mp0wcLiGiCe4XbGSYF/GyB7YdgmPl1Ef6QNh0S/tjTIA1CCBuOPJRdi+3hZVFKuZpuEB5uWx+oncfdZuNXItfiaZZbppzvN8kdRdDhE7FEZbgzUIbqg8JXYe2/ZqniKJe1t95AmP7h+/Rcjq4Q0nWdPUSLgwRfY/daGPOci0fMXyJ0Mc0uyIAkmZ5IMdnjrI23IJ4j/AIU+F7RPaAHXhajOTfrP/Cr2a4IwOthfhuI4iya5S1padXE80sYHPdYEkp23LGhokSRxvPqjYsbMbER5DgaMIbTj5XHwWlSs9t58iAg6mCePlcR0Nx91jKzh/wBQW5i4+6Y9TJj1sRXorbhwxWqLwV4DKNwlWjUEQG9Qo8TgXNd3e8OiZGbt+qC61oSEN8VEa5bsvalYixstKm0yhZ2F+2WQfcExeYE/ZCtfz39YUVSv/mWE/wAuiMJgyN+Kz1UsbjVBRJsHVBcfJG1aYGyXYmnohwvG45gr2lXDv+UwjV7TBMt7E2qk81rhXzUDZ5g9LFa1KvIT5mVvSYGgwfm3O1jwHFR5Mt4EB+ACD3RbYjf2WUcEDeT/ADxRYgGAVuKUbXU41F7klzUDrYYgbz4gI7Bl7G6dIdPUgj1C2FzzjnZTMxMbg/VaGBUD9gagMjMVowNtF2skhzDzEEey2q4gjeq2f7gia1cG0uHt7pfiqDWiYk/3GSuz9cYIXYnYz3Pukf8AUXf2e/3WIaB0Xqy/WjnQToOXMaxs+a0xdfWCgcVijoAC0wpO6hVs9jJLVoSFlFFF2lkNFyvHASvdRC1lAiBfcZVq04ekf06mz03H7pfRpNcd4RtBuvDVB+kh37FAfDiEDjIFLgaNw/JawjfYj/KcjFR4BPc3PkmuY4Onq+GANIDY6CPupeymDNOiXO/Pz5ITG4kB73EGJi3hv7LE5+ZncrehNrgYAmMMRsxJ20ozTaDvHkQRIIVGydrHPDHwwidLzt4O6dV1TthhmvwzSIsPYCFyTERTfM2kjqLLuJo1O5PkzqnZLtKGBuGxDm8qb5Ba4fpnny9FL2q7CMqsJpNaDJcQLGTvB/ZcgpvdVeAOHKy6X2b7VVaAY2o41GRF/maOh4+BV8idWtZGN7Xq0oWLyRzCWxcGINitaGTk729F1vP8mpYyl8WmAXRII36g/ZUKrhm09TWNJixcTt5cFbFlVzRG4HPidB2B1IMPggwWRT642K0bihF0vzHMAE+uX0xUyShcxh8UFCV6yr78xdwKHqZgZuVVshb4hlwVGorkPJB62TfB5+5hE3VVdijIIT7LMOXgEoa2Boy2RR8xviczZUFxfml2IYCIB34Karh23jzS2tLT3SfqrM5rcCqi9TVlMs4fdTtxJNojxQ1HNgTDkYWBwsVA8aMI2vIkdZoIuSUueyNrgpi8cCtDhxuoZe05WqbYerAgiCOSFqOBceHVE1ACEA95B2iVDHwJKjclpsINx581tQrkOvCiFdwXrcSf5dStSxEZuiBIn2WrngbAj0WmOIGkF0GEM5gOxPqjBiPED1uSuxROwlRVqBiTJUNSuWbBbNzIERF1V37AhjLhSPEj0dFi0/EhYk9w248o4zWQmT2QBC8WJxtGV6+ZGaZm17LGVzxWLE6q1qKEXHeR1AS5h2cCEIMOXOA259IKxYlbK5yB8iM9Q2BSfgy8ZVmLHUgNYMCI8FX6mNc6u8C41NIHMTDvqsWLK5OELkYTY4+UtjUzfM8aS34QIOoGOWpo2HInZc5zfCsM6iQTcWkefELFiX4xPYS3J+4BkzocFYamZANkXIgeZn7LFiff9USJjXsP2mdQqEVCTTeb8h1HJWjtbkAcPjUjpkCXC4PLUNiF4sS+UdGBEYwH1FKt4lCqMNw4QRYxt4jolOKwGo2d6rFi0CLqZV9CagZyd3MLYZOeJCxYuPid6hk9DL2DcynFPHgN7qxYgqxJqS4vzFxxrw+YMKTFM1Na9p4kEdDdYsUqbsTjqiIuq4NslxPkERS7gkEr1YoDXLefM9/GB1itoJFnLFiInu0ZVwF8QhhACj1tPFYsRR+oCDAuaPoyoaNL/MaI3IXqxMMo6yqsbMjzrFf5pHKyGAP5XeSxYkm1uHHibMrE2dZS0sIXH8vivVi5R2O5zHqLEl/p39w9CsWLET0xA+qZ/9k="/>
          <p:cNvSpPr>
            <a:spLocks noChangeAspect="1" noChangeArrowheads="1"/>
          </p:cNvSpPr>
          <p:nvPr/>
        </p:nvSpPr>
        <p:spPr bwMode="auto">
          <a:xfrm>
            <a:off x="1692276" y="-838200"/>
            <a:ext cx="26003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50000"/>
              </a:spcAft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50000"/>
              </a:spcAft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endParaRPr lang="en-US" sz="4000">
              <a:solidFill>
                <a:schemeClr val="tx1"/>
              </a:solidFill>
            </a:endParaRPr>
          </a:p>
        </p:txBody>
      </p:sp>
      <p:pic>
        <p:nvPicPr>
          <p:cNvPr id="1064974" name="Picture 14" descr="http://t2.gstatic.com/images?q=tbn:ANd9GcQXNXuuBPEaS-HSTpIY8tSt_BCnwxhBeYc_p_feRlAUXKIW1yvW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782" y="1280160"/>
            <a:ext cx="3058278" cy="547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760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4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4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64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64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66" grpId="0" uiExpand="1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>
          <a:xfrm>
            <a:off x="8100811" y="332510"/>
            <a:ext cx="3924934" cy="1209964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en-US" sz="4000" b="1" dirty="0"/>
              <a:t>The Nitrogen Cycle</a:t>
            </a:r>
          </a:p>
        </p:txBody>
      </p:sp>
      <p:sp>
        <p:nvSpPr>
          <p:cNvPr id="10659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037079" y="482031"/>
            <a:ext cx="6089490" cy="6421262"/>
          </a:xfrm>
          <a:noFill/>
        </p:spPr>
        <p:txBody>
          <a:bodyPr>
            <a:noAutofit/>
          </a:bodyPr>
          <a:lstStyle/>
          <a:p>
            <a:pPr eaLnBrk="1" hangingPunct="1">
              <a:buClr>
                <a:srgbClr val="FFFFFF"/>
              </a:buClr>
            </a:pPr>
            <a:r>
              <a:rPr lang="en-US" sz="2800" b="1" dirty="0">
                <a:solidFill>
                  <a:srgbClr val="C00000"/>
                </a:solidFill>
              </a:rPr>
              <a:t>Nitrogen-fixing bacteria:</a:t>
            </a:r>
            <a:r>
              <a:rPr lang="en-US" sz="2800" dirty="0">
                <a:solidFill>
                  <a:srgbClr val="C00000"/>
                </a:solidFill>
              </a:rPr>
              <a:t> bacteria that convert atmospheric nitrogen into ammonia.</a:t>
            </a:r>
          </a:p>
          <a:p>
            <a:pPr eaLnBrk="1" hangingPunct="1">
              <a:buClr>
                <a:srgbClr val="FFFFFF"/>
              </a:buClr>
            </a:pPr>
            <a:r>
              <a:rPr lang="en-US" sz="2800" dirty="0">
                <a:solidFill>
                  <a:schemeClr val="tx1"/>
                </a:solidFill>
              </a:rPr>
              <a:t>live within the roots of plants –</a:t>
            </a:r>
            <a:r>
              <a:rPr lang="en-US" sz="2800" u="sng" dirty="0">
                <a:solidFill>
                  <a:schemeClr val="tx1"/>
                </a:solidFill>
              </a:rPr>
              <a:t>legumes-</a:t>
            </a:r>
            <a:r>
              <a:rPr lang="en-US" sz="2800" dirty="0">
                <a:solidFill>
                  <a:schemeClr val="tx1"/>
                </a:solidFill>
              </a:rPr>
              <a:t> which include beans, peas, and clover.</a:t>
            </a:r>
          </a:p>
          <a:p>
            <a:pPr eaLnBrk="1" hangingPunct="1">
              <a:buClr>
                <a:srgbClr val="FFFFFF"/>
              </a:buClr>
            </a:pPr>
            <a:r>
              <a:rPr lang="en-US" sz="2800" dirty="0">
                <a:solidFill>
                  <a:schemeClr val="tx1"/>
                </a:solidFill>
              </a:rPr>
              <a:t>Bacteria use sugar provided by  legumes to produce nitrogen-containing compounds = nitrates.</a:t>
            </a:r>
          </a:p>
          <a:p>
            <a:pPr eaLnBrk="1" hangingPunct="1">
              <a:buClr>
                <a:srgbClr val="FFFFFF"/>
              </a:buClr>
            </a:pPr>
            <a:r>
              <a:rPr lang="en-US" sz="2800" dirty="0">
                <a:solidFill>
                  <a:srgbClr val="C00000"/>
                </a:solidFill>
              </a:rPr>
              <a:t>Excess nitrogen fixed by the bacteria is released into the soil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364" name="AutoShape 10" descr="data:image/jpeg;base64,/9j/4AAQSkZJRgABAQAAAQABAAD/2wCEAAkGBhQSEBQUEhQWFRUWGBsWFxgYGBcXGBoYHBYdHhgYGBgaHyYeFxkkGRgdHy8gJScpLC0sGB8xNTAqNScrLCkBCQoKDgwOGg8PGikkHyQsLC8yLC8sKSwsLCwpLCwsLCwsLCwsLCwsLCwsLCwsLCwsLCwsLCwsKSwsLCwsLCwsLP/AABEIAMQBAgMBIgACEQEDEQH/xAAcAAACAgMBAQAAAAAAAAAAAAAABwUGAQMEAgj/xABNEAABAwEDBwULCwIEBQUAAAABAgMRAAQSIQUGMUFRYYEHEyJxkTI1QlJTc5KhwdHwCBQWGCNUYnKCorEzsiRDs+EVJWOTwoOj4/Hy/8QAGQEAAwEBAQAAAAAAAAAAAAAAAAMEAQIF/8QALREAAgIBAwMDAwQCAwAAAAAAAAECAxEEEiExQVETIjMyYXEjQpHRgfAFobH/2gAMAwEAAhEDEQA/AIbkt5LbNlKyKddUtKkrKeicCNX8VdPq8WLyjvxxrHyeO97nnffTWoAVX1eLF5R3440fV4sXlHfjjTVooNFV9XixeUd+ONY+rxYvKO/HGmtUXlzLqLO2VKUJjAHbqrG8cs5k1FZYubRyA2BtJUt5xKUiSSdAHGuXJ3Ipku0TzNpWuNIBxA23SZjfFew5bMsvFCFXWEnpqVNxJ2BI7tcauJIwm/WTJbNgbU6ohSiLt66EkicECNWjSTATsFJjZKTyl7fIqFjlzjCKQ/yA5PQAVvLSCQAVKAEnQJJ07q9j5PNh8q78ca25Mtb2VLY8Ek8ym6lZk3Agq7hKYxWQCQfBgmcRVvsAFidLJVFmUkranQ0R3bc+IZvCdEkaIA2Fu7nHB3CakslN+rxYvKO/HGsfV4sXlHfjjTCOdFkulXzlmBjPOI99Rj+dK3wU2BpTxxHPHoMpO28r+pGwA127I+Td0fJUPq8WLyjvxxrP1eLF5R34400mkkAAmTAk6JOsxqr3XZ0Kr6vFi8o78caPq8WLyjvxxpqXq47TlllsSt1CRtKhHHsoB4Qt/q8WLyjvxxo+rxYvKO/HGmRYMsNPf01hR2SJ640xjXbNACq+rxYvKO/HGj6vFi8o78caatFBoqvq8WLyjvxxo+rxYvKO/HGmrRQAqvq8WLyjvxxo+rxYvKO/HGmrRQAqvq8WLyjvxxo+rxYvKO/HGmrRQAqvq8WLyjvxxo+rxYvKO/HGmrRQAqvq8WLyjvxxo+rxYvKO/HGmrRQAqvq8WLyjvxxqOzh5C7HZ7K88lbii2gqAJgE9tOaoLPrvdavNn2UGHx5RRRQB9FfJ373ued99NalT8nfve553301qDQrE1morOLK3zdkqHdaE+08B64oMk0llnjL2X02dBMyRp1x7zu+CrVvvZWtQaRKUySozIQieko7Ts2mOETlrL7tpXBJjYDP/AOifXTZzDzUFis4vD7ZyFO7tiBuTPEyaj3evLavpXX7kMW75c9ETOSMkt2ZlDLSbqECBtO1ROtROJOs1Q+UzLfgJOCJT+o90qNcDo+lV+yrbeaZWvWlJgbVaEjiogUmA2q2W9pkypJcAJ/CCVOmd4Cjxpl8sRUF34G3vhQXcaGYeRBZbC2kiFrHOufmWAYP5U3U/prny5ZUW9QZQQQgm8qTdSQQNAIvGQUgSBIUT3ICtXKLlfmbOhKZC1kxBjogdIbCDeCYOonZXjk4Qt1pVpdxKwGkzibrZKVEHSEqWD0dHRnXQ3Hd6WOw3Kz6ZKZIzOYaSkrbbW4MSu5AmcLqSSERuqeCazXPbbahpJUswPWTsA1mnRhGKxFYGJJdDfNRGU85G2goyDGBUTCAdhUJk/hSCarOcOeMDWJGDckEg63FDURq16pHSqqWNi0ZQeAQJu6+5bbBxwjuRuHSPrqezUKL2wWWIndztjyyWyxnot1Vxu8q8YSLpxOoIbGOP47x3CuvJmYD9oUHLYsoGpE33I3kylHr6hVszczTasieiLzh7pxQF47QPFTuHGanKxUOfNrz9uwRqzzPkgrJmbZ0AylS1E3r6lG+D+Epi7pOgDTU5Qap+cCbaFLAKlMqMp5tIJCTHRIAvYY7Z26qbOSpjlR/gc/aiyv5UbQCVLEDDCTjswma52c5bOowHUg7FSjsvRNK3Jy0pUpLqCrVgkXsB0ZBiBv69YrVYMpLJW2hSpwCbpxJ1pJ1iJAGvrqF62fGI/wBk/rsdQVWaVGSMtPsOEBYEReQtQCZPggHwsMY0SJimDkHOFFpTh0Vp7pBOIO46xvqmjVRt46PwOjYpBnDlZdnQlxKApMkLkkEdE3YOqVAJ0aVCuzJ2UEPNpcQZSoTvG0EaiDgRurzlaxc8w6346FJ4kYHtiqLmflnmUjuimSHU6bpBPSGzUDt4Cnue2WH0CUtr5GNWq0PhCFKOhIKj1ATXixW5DqAttQWk6wZ4bjureRTBhosVtS6gKQZB7RuOw10VRcqAWK2C6S228LySkSAsd2i7oKT0VQduGupNGeaRGCViBeKCQobZQde4Gl+olw2L3royz0VosVtQ6gLbUFJOgj1g7CDhFb6YMCoLPrvdavNn2VO1BZ9d7rV5s+ygD48ooooMPor5O/e9zzvvprUqfk7973PO++mtQaYmlVyh5XUtw3T0Bgkg4bzxPqirvnllgMMaYK8P0+F/IT+qlBlS3KcVAJu7PZG3VUupsUY7e5FqZ59iLByYZvh60F9YlDJkToLh7n0R0usppu1EZqZG+a2Vto91BUv86jKuuJu9SRUuabTXsgkUVQ2RwUvlCytcSlsHQL6us9FA/uPAVXuSnJt+1Ovq0Npup/M4cexKf31xZ8ZR5xxxQ0KUQnekC6ntCZ/VVw5NrKGMmB1cDnCt5R/CMEnq5tANJT33fZE8Hvtb8FX5UcpA2kjU0gDjBUf7gKYeaNgLNhszZ0paTe/MReV+4mk7lBxVqtiEK7p99KTuC3AVDVgEmP008LdbUstqWruU6hiSdSUjWSYAG+tp905zO6XulKZoyvldLCccVq7hM6T7AMJO8DEkCl/lrOJd5RkKWML2BSmT3KU8Np0Am8cRy5cyypSlLUemvYe5RjCRsEHDbJVpVWc0c1DbFFxyUspMYYFR8VJOgDWrTqGMwqy2VktlZzObm9sTmzbzYdt7ilKJS2D01nElWsJnul7ScBhOymvkvJTdnaS20m6kdpOsk6STtrdZLIhpCUNpCUpEJA0AVuqmmmNa46+R9dagjiyplDmUFfNuLA0hsAkb4JGGvDZUOzn9ZlaL8bYTH91WQiqZnRmKHFKeswCXDitvQhzaQfAc36Dr21tjsSzD+Dqe5cxLGzl9lQm/A2kEJ9IiPXXeFA6KSKLY40sp6aCkwpKgQpJ2KGrr0GasOR841NkXFRrKVdwduE4fmGO0GpIa6Le2awxUbvIwcpZGZtCYebSsbxjwOkVQc4OTdTQUuwwZMltSUqOiIExeTrjAjSJk1dsj5xNv9HuVxJQTp2lJ8NO/VrAqVqqUIWrP/YxxjNCFyXaukL12URfSsKuhWMyEjFKlAwBsgxBqTat6mHOeaclYVJFy4I2AX1SOuOqrJn/mwEFVrbEJMF4JEm8JuuRgI6RCsdivGqoZPtynrqXpDYVdbQhSApRmCVLggJnDDE7Rr8W6mVUuOO+f9/pkkouDwOHIWWkWlkLTp0KGxWylxnABZ7e+PBWq8EglPSKbx0bb2vZXvNPKhstrKCbrajBSTN3Uewwqdl6pHlVydHNWhIxm4o7wCUE8L47KvdnrUb11Q5vfDPdHLmlnAGLRCsG3iAoyDC/BUdEDwTwOqmcKRN6+MBpHqO4CI66Z3J/ldbtmuOmXGTckmSpBEoVOvCUztQa3RXOS2sKZ/tN+fVg5yyE+TUFzsEFJVwCp6hS3atCjAUYB0gkQFa+6gU53WwoEESCII2g6RSfy3klTD62joEBJ0SP8s75Buk7UqrrVwfE0bcu5L5pZw/N3ihaoacOOxK8AFSMIIEGNgOqmXNI9bl5MaRERq9dMvMPLZfs9xZJcZhBJMlSY6CydZIwJ2pNGku3exhVPsWaoLPrvdavNn2VO1BZ9d7rV5s+yrig+PKKKKDD6K+Tv3vc8776appVfJ373ued99NVRoNFrymWu86ETAQNsYkSfUU9lV/MLJnPW9ucQgl0zrCIjr6ZRXHnHlBa31qVoUSd2Jnsxq4ckdhwfe/K2PWpXqUjsrz8+pf8Ag82H6luRjCozOO2luzqu92qEIjTeVhI6hJ4VJ1Q8/wC3nnkICu4QVkb1GATwT699Wzlti2W2y2xbKFnA4pb4ZQMZDadt4m6nToxIpn53KTZsmhpOAIQyPygdL9iD21QMx7ObTlNsqxDcumfwjo/vUk8KnuVHK45xLMTdRe3XlnXvCU/vqSp7a3PySV+2py8lczBY5/K7exlK3j6N0fucHZVtzwy1feKAfs2ZGB7pehXZNwb+c2Cq9mA/zDFvtQAvpS2y3+dRJA0+MtvsqPyraLrYSDO/WdQOOsjpdazXDlsqSXVmp7K0vJ0ZLyYu3WsIBgd0tQ8FAiSNU6EgbSNQNOSxWNDTaW20hKEiEgah8a6rPJvkPmLGlZHTehw7kx0E+j0utRq21VRUoR+7KaYbVnuFFFFPHBVWb5TcnlYRz5BK+blTL6UX7127zimwgY4aatNIb/htp+arZSjKC3fnSlpsqrMoWNY+dXxzjhQkhBHSJvxQA2c580W7WLwPNvJEJcA1eKseGjdpEmIpXWyyrZcU24i64nEp0gjUpB8JJ7fWA8BUVnBm63a27q5ChNxY0oJ17xuOFSanSxuWe4mypS5XUWNjtggYkHAgyZBwxSRiDV8zbzrDhDTxAc8BWADnDwV7tekbAurfYnGHVNuAJWnExoI1LRuPxrjYhZUBpjUZOHVrGiZrzarp0S2sRGbixzLQFAg4giCNopG5yZHVZLQtpsFRU6C2lQ6NwtlRcK5wPRumdPNqJk00sz84/nCC24ftWxifHTqX16jvg66geVOxBIatEGEhbS7sXrpF9JAOBIKFYSO6jXXpX4tq3R5HWJTjlFNtViLfNvOPBZvAm6hYRd8MBSiCqQSO5E00GLMLbk7m1mSUlF7TC0GEr7UhXUaWeVsg2hDV0lqB0ijnDeBOoi5dCj+aKv3Jrab1mKZmA2oHWehzaj6bKuM1JosqUotYz2FVcSw0LawqKejoIOI2TpB6lSKlcg5XVZrW26T0CbjmwoUYJP5TC/0nbXVnvk0M25ZTgl0X90qJvD/uJJ/WKrdrUNE4EfyN1S2Zosz4Yt+yQ/gapvKLki8hD6cCj7NcYdFShcVO1LkcFqqXzMyr84sTSyZUBcX+dHRJ4xe/VUrbrGl1pbaxKVpKVdREGvdeJx/JbxKIlFLxw8IT1HQR6U1I5sZX+b2ttaiQg9BeOFwjAkbEqAVuAO2tCGbrhS4lKlSUkEqSAsquKIIxH2iTI31zPIBE4ARiMcQTonWrHXXirNVm7wyLmLHgKg8+u91q82fZW3NLKXP2JlZMqu3Vn8aOirtKSeNas+u91q82fZXup55L08rJ8eUUUUAfRXyd+97nnffTIy7aLlmeUNIQqOsiB6zS3+Tx3uc8776uefVt5uyHR0lpGOwSr/wjjWN4WTmbxFsUNpcMqOkSfbGG2m5yeWQIsDZGlZUs8VED9qQOFKq32gHZ2U6M27PcsdnTBENIBB0zcE+uotMvdJkelXLZImk/nfby4t9xKsCspGOMJASCBshIPGmdnLbS1ZHlpwUEwk7FK6IPAmeFIzLtpIAE4DQMR8aa3VzxFRXc3Vz4US88jNilNpfI8JLQ4C+vtvp9GoLPR+/aX1zgVkD9EIH9nrq65lI+Z5GS4oQShb5B1lZJQPRuClnlm1wjT3IknDEjScNpxrLvbUoHN3thGJP5PUEZMs7egvvPWpX5W1XG8N6ubI/KajXbIHrU00mYWtDeMzBUASf0zUvlWz80plqP6Njs6NA7pS1FZw2lIrGZFl5zKbZ1IC3OxN0fuWK4ks2xj4wdSWZKI3UpAEDADRWawKzXolwUUUUAFFFFABRRRQBXM9M2/nLN5A+2blTZ24Ytncr+Y3ysbK8m6TGBGAM4DGRiMCCBExhO2ngRStz1yKGbYVJEIdSXgNQWkgO9spV1qNQaypNb/BPdD9yIvJlrWy4h5EygzGi8PCR+pMjrjYKYGeKE2nJbikQpJQl1M+KCFHq6E0un7TIEADeBB41d8g33ckPtIgqCXmkT3JlJUkdULjhSdFNPdWjil9YlFdQ+pouKGCjgFrQlxUawkqlQ2HCREVZeSlRGBBEocJnaLScN0XiY31CPqUtm9zKyhar4WASIiEgAYhME6qm+S1RUtShikh1XAuNpR2ltZpWk4v6djiv5CV5TrHLDTg0oXd4KTgD1uIRVAcsqSnDTp9unVp0Rxpr56WcrsToGq4qNyXElX7QaVdpEADXdTs0gR24Gm6+PO46vXOS18ltuKXHWDoUA6nrEJX2go7DTFOilBmA9GUGo8ILQeKCceKAeFN8VVo5bqUNoeYivzpZLNtduYFXTTr/qI1by4leOomq+oC6OoTjPwKvPKExC2l67p/Y4gj1LVVJ5kmQmJBgYROJxJ0TUWrj7+BNqxIu3JnaiUvNknApcE6emCFY/mR7ddTefXe61ebPsqncnbl23FOIlpYjVIUg+rHtq459d7rV5s+yvR0zzWiip5ifHlFFFPGH0V8njve55331YuU54iztgYys/2Ee01Xfk8d73PO++pnlMt10spiRdWrGCJvIA9U9tLteIMVc8VsXnNFakJ8YhOGJE4aONP9Iikfkl0G1seea0Y4c6mniKRpcbWJ0nRsqPKNbLrDaPHcE/lSJPrIpSuWU2q1NNTi6tKPSUATwTJ4Uws/reFWsIOhpvZPTXpEfkiq3ydWLncqpXGDSHF8boQP8AUNLs99yQmz33YLpyiZR+b2dlpAASpWjVdbAuiNl4o7KWih84tTLcQVutoIiMFLAVo1XZq68pFrvWpDeBCGpjetRkdiE1W+Tyx85lVqR/TvuY7kFKSBuLgNbbmVqX4Ns91yRYs+2T8/WdRZYV/wC6tJ/mvGYFnuZRMx0mXIxBxvNmOuB6jXdn9ZyLYg6nrOpobL6FEj1uJPCoTImVgi1Wd0zEgKJ8VYu9gvTwrJYjfyNlxZkbwrlyo+tDK1NpvLSklI2nhidsV0igiryw8MuBSQQQoHEEYg7xXuao2frKELYulaVKKjCFFKQMJUQNCpIx3Haa02DOp5Gld8bFgE+kMf5qeeojCW2Qt2JPDGBRULk3Oht0C99mr8Xc8F6OBg1Mg06MlJZR2mn0M0UUV0aFU7lHSLjStY50cCyoR23eyrjS/wCUd688y3sSe1a0wfRaV6VI1DxWxdrxFlRtDRTza1dIKBlI8HEgRo6Q7oasOurpmxk9xeSbQlGC3edCMYx5sI06ukkiq4xk5VpeS030jHBCdSlaQBjo1mmnk+wpZaQ2juUJCRw1neTjxqPSU4m59un9iKI85Es9aylD6iDN0lA2KChCY1EDox1UwOTLJhasxJxxCAdt0qKj1X1kcKpuWM3b1vWgJF4ukJwHhLJTjqwUOym3k2wpZaQ2nQgAde0neTjxrjQ14nL7cBTBqTb7HBnfHzJ8GcUwI0ySAPXFKy1wMcCSBwGkeo0yM+X4s6UeUcA4JBXPakUtbdjCsAF4RrAGAkatFda+XYL3yd2ZDU5QYjUVk9QaV6+lTfFLjkzycVPLdOhCLo/Msz6kp/dTIqnRRapWRlCxEqvKCzLLRwkLI7Wl6OIFUO0tgXsJJOKlEdUAbN5NMDPYgpZQdaio9QTdP+oKXlttBIJO+IugDEmI0nrNT6xpP/Bxd1JLMIn5+iBqXe9A+qY7RV6z673WrzZ9lVHk2s02pa/FQcYIm8oRO+Emrdn13utXmz7Kp0axUhlP0nx5RRRVQ0+ivk8d73PO++pDlU7tkxPQV284io/5O/e9zzvvqS5WXRdZGu6s/vaj+KVd8cvwJv8AjZV83mpttmnyqD2KHqp10lM0jet9mH4x6gVeynWaVpcbBel+hidzttAXbLQsePd9BARhxBPGpTkZsOFqd3pbHrWr+5NV62tFaHHJxUtR1aCZw4zV55I7PdsCla1vLPZdT/40ulN2uQmj3Wt/krWXMopctVpK0knnFJTGgJbNwdc3J4muvkwbBtzqhEJZI39JxMepFVG0zzr+Phqwx8c49Yq6ckTP2tqVrutD9zhPs7KXXJyv5+5lWZW5/JYOUawFVmS6numFhz9JBSs9QkL/AEUtS3K16gpMgY4AqJMbwZHCni+yFpKVCUqBSoHQQRBB3RSatVhLDjjeJLDhRJ0lCgLp6yFNq/Uqm6qLWJoovj3Grm5lT5xZm3D3UXV7lpwX6xPURUpS4zDyoUWktKPReBI84kSO1AI/SmmPVNc98cjq5bo5KJn42fnLM6C2q7+ZKwVftUD+mq1JBn400yc5Mh/OWbqSEuIIW2o6AsbdqSCUnceql442QpSFi44nBaDEjZjrSdRGkV5Wtqanu7MRampZPNntZMCpnJmXXGRCV4AxcUJEbRrHA1DN2cjEa/gVtSyDpPX8a6mrnZF+1i02nwXbJ+d7a8HEls7e6SezEcRxqbs9rQ4JQpKhtSQf40UsHG4JCTokeNo1yMD11sYcXIUm8PxJkHqvDHQdFXQ1zXE1/A5WvuNGqxlnNUvWvnVLIbKAlQQSlzCcAYPRIOMEHtqNs+dTzfhBwbFgA+kkDtINS1mz0bPdoWjeIWn1dL9tVetVbw2d74S4ZL5MyS1Z0XGUBA0mNJO1ROKjvNdZrksmV2XP6biFHYFCfR0iuuqVjHA1Y7EPZshD5wp9c3ryilOEDAJCsNOAnjuqZrE1mhRS6BgXef2U71oDYODScY8dcE8QgJjzhqs5Mya5aXQ22JOvYkTiVHUMeOgVf3syEvWl1y0dJClXkhKyJwAhYugiLsYK2VYbBk1tlFxpCUJ2JEY7TtO81FPTOye6T4J5VOcsvoasi5ITZmg2jrUdalHST7tQAFd9FYNWpYWEUJYKNnzbpeuj/La1eO6roidHctE/qFU5837qUgYdEXZJUTrjSST66t2W8gPLtDpULra3ArnIvpCQ0kC8kKvCLsaIxmccJzN/NBmzkOAl1cYLMQJ8QDAYa8Tvrz50ztseeETzhKcvsesz83vmrPS/qOQpe6BgmdcSeJNes+u91q82fZU6Kgs+u91q82fZXoRSisIoSSWEfHlFFFaB9FfJ373ued99dvKsJcZ82r/UT7q4vk8d73PO++u/lJdHzhsGP6Yid61zjB8UUm/43kRqPjZW8zB/zGy/nP8ApL91N3LloLdmeWnSlpah1hBIpW5rOD/iNmw8M7/8peuKZucx/wAFafMuf6ZpWm+hnGm+MSuUVKDRwInAdQwGNNbk2YKMmMTpUFrO8qcUZ7IpXWtMtdSu3HRTgzQSBk+ywI+xR60gn10vSLlsVpF7mxSZWZCbZaBH+a4ANGHOqj1VY+Sp+LU8kT0mgd0oc/8Akri5RLCGrfeGAdCVnZeMpV/YD+qs8m7l3KUE9024ANuKFD1JmuIJxvf5/wDTiC23Y+43KoHKHkoJcRaAOi4OZc64NxXFJUmdobFX+uLK+TUvsONL0LESNIPgqG9KoUN4FehOKlFpnozjuWBQM2laCkpIvtKBB1SnEHqUIPUqnDkrKCX2W3UdytIUNo2g7wZHCk+phSVdOLwUppYGi+kkdnRUBuCau3J1b4S5ZyTKSXET4qj0gOpeP6xUWmk4ycGS0yxLaXWojLubjdpAJNxxIhDgAJG4g4LROlJ4Qcal6KulFSWGVtJ8MWVvsblnJS+kAHBLgnm1E6IUe4V+FUbprm5yNI37PVTTdaCgQQCCIIIkEbCDpqsZRzFQZVZ1c0fEVK2uAm83+kxurzbtG+tbJ5VPsVUkHSev4wj/AOq7W7QEpUJIkGIK9MKwF0wOlGsg66027IrrU860pI8dEut8SkBaeKQN9aGASCoQ6mIkG+BxBMVIlOt8oTzFnY2ZJSQFjAhUgKBOGmcRuOjdXj/h5xuEkJ0m4cNt7THCa4Qoj4n1Vvs+UFIII0gyMAYMHHGYOMdVcqcJPE0GV3PNpsakgXgCDoOBH+1e2MqPtgBDi0RvMR+VUp9VbDbL04xO9WrWqD0jx41pedkQVTideA0RGJ31jezmDYdOhN2XPN5PdpQ6P+2rtEpPYKn8nZ1MOkJvFtR0JX0Z3JV3KuoGd1L9g6j110hOo4p1g4g8NBqmrWWd+TuNskNCiqJYMoONputqVowQJXMakpIPq9VWjJzzgZK7RIIlRBCQQm7MQnARiNJO/UPTrtVnQqjLciToqiZv5Typam2LYhVn5l5QJsxQpKksFRAUH5N527jF2MavQpp0EVmKKKACoLPrvdavNn2VO1A5897rV5s+ygD49ooooMPor5PHe5zzvvro5UVf4lvzaP73K5/k8d7nPO++u/lPaBea82f78P5NI1HxsRqPjZB5qj/mNmOq+f8ATXTLzueu2G0n/pLHpJu+2ljm4Ci22cnU4kekbv8ACqaectj52xvt+M2rtCZHrFL030MXp/jYpXbgZO5R2RN400sy3b2T7MdjaU+j0fZSiatAKV7+l2mR6jTV5PXgrJzMRhfSetLqh/vxpWjk8tMXpfqZD8q9imztOAdJKingU3v5bFVbMskZQspOBJWk7wWV+6rnyj2kBtlB8JZV6Iu/y5VRzedCsp2ZP4yexpw8K7nj1kFnzL/A3xWDQKzVp6As88snFu1OgaHwHUHVziboI9NKCfPVD5LysGLRZ39CbwSrZcX0VT1AhXWkVf8APvJ9+y84O6ZPOTruxDnYklXWgUsLQ0bq243p44kfynhXnXr07N/kitW2WUPMGs1DZpZT5+xtLJlQTcX+dOB7YniKma9BPKyWJ5WQoiiitNMRXBbMgMOqvLbTf8cShfpphXrqQorGs9TGk+pWbVmeT3DpjY6gL/cm6vtJqJtGajyQfsgrZzbiTP6XAiPSNXyikyorl1Qt1RYs38mOJ7pt5OgGWlEaYkqbviBp0zGia51pSnBagDsggY6MCAR2U04opT0cOxz6KFiwxe7kLVsuoWoHiExFTVgzdeWcU80g6SqL8bkifWRV0Nc9pt7bfdrSncTjwGk1sdLCPLBUpdTxYMmNsphCY2nwj1mupSQRB0HTVZt2fjKZCAVnebg9qvVVetmfL6puqCBsQkA9qpJ4AVs9TVXxn+Dp2QjwSlk5OObLTYtj/wAzZc51uzdEAKCipKS8BfU0CcEntq3u2xCB0lpT1qA/mlO/ldxzSsq/MSqe3RXKyUyStM+LdjTs3CNdTv8A5COcRQv114Gs7nFZk6X2uC0n1A1wqzwQpxtthKnStQBiUACcVC8OlAk6tGmqIxARMxAxwOI4aerXV/zbyEGU31j7VYx/CNNwe06z1CnVXTtfhDITcibFQWfPe61ebPsqeqCz673WrzZ9lWDT48ooooMPor5PHe9zzvvqU5U7MZaWNF1SOIUlQ7RPZUX8nfve55331dc+snc7YXDrbHOj9IN7tQVDspdsd8HEXbHdBoVVmeKHGFDUtBHBxNPQppBsvSEJ8ILCB1lYGrHTT9qfR8RYjSdGIlzJ5S8pvWiWz+glH8IHbV/5KXv8K80TJbePXC0pUP3FXZVazwaLOUXcIC1JcG8KQmT6SHBwqU5MHQm12tG1ttY4KWP/ACFLp9t7iKq9t2PydGf9t/xKEGCENzG9ajPqbTUBme0DlVk65UeAZX76lOU1m7aWnNS27vFCj7FiuLMJq9lMHUlDhHYlP8KND3PUA1m/nyNkUUUV6B6J5cQCCCJBwI2jWKUNuydzLiknHmnS1vuHFsk7YucVmm+aX2fFiKH1KGh9uQf+o3HubPBVT6iO6H4E3RzHJjMDKtx9TJPRdlSZ8dIx7UD9lMIUoMm2gJtNmWMBzrfYpQH8KinAKzTSbhh9jKHmOPAUUVyWnKrTZhbiEq2FQvejpqhtLqPOuiq/bs8mkYJClncCB2kVCP5/OKm4lI9Z69lInqa49WLdkV3L1NYUsDE4Ut151WhelZAPiwOGAwrlfLp6SyojQbwVIO+ceOI040h62P7YtnDuXZDEtGX2ETLiTGpPSP7ZqEt2fSEzzaCo75HGAD/IqppsZVrxOpSoOI2aSnDTRZY8ISNG/ESCJOBmJ3E0iertbwlg4dsjut2dr7uAVdH4ZSPV0vXUU805PS16TGPbr9dbLkqkAJGJ0k6JIGgY6Bsocdwgn+Y/26zUU7JS5kxLbfU0t2MXQZk7IP8APDZXtuy3TBRJg650ggTGsHGi9hA+No7K9i0KvSrHDXjqgEmufYcmhyxECsstiMUzrnQRXQCpZS2LylGbqE4qx0m74InSTA31ZcjZiyQq1QRpDIMp/wDUV4f5R0dt6m1USsft6eTuMHLoc2aWRC8tL6x9kk3mxEc4ucFx4iTiNpgjAY3wVhKIrNe3VWq47UWRjtWAqCz673WrzZ9lTtQWfXe61ebPspp2fHlFFFBh9FfJ373ued99NC2N3m1jakjtBFK/5O/e9zzvvpqmgBLcl2RTaLSHFD7Nghat6yTzaeBF49Q206ap+alh+YOv2ZaCEOvF1lwAlKguIbUoYJWmIAMSDhVwJriEFBYQqmO2OCjcqWSSphNoQJLJhfmydP6T2BSjqqP5LrCVvv2kHoBIYTsKrwUv0QEjrJGkGrpkbLtmt7Kl2daXmpLasDEx0kkKAkQdkEGu+x2JDSAhpCUIToSkBKRjOAGAxrPSW/eHpLfvKryn5Ov2MOa2lg/pUQkjtKTwqr8lhKrcoq08yv8AvbFMHPCz37BaBE/ZqUBvSLw9aaonJSm9a3SBghqCd61i72hs0uS/VTFTj+smNOiiiqCsKhs7Mll+zLCRLiftG960gwnqUJQdyqmaKOpjWVgSWS087aLO23j9siD+C8HEqjzXrSadgpY5MsibPl3myCBfWUbLjrS1tx+rnWxuQBTOFJqhsTQmmO1M537XdJASoqu3gADB3XogHdOuoDLea4W046BL5AUopKgFQMUgE4SkQDtirRFYIpk4qawxzWRZu2xSkgpWsSJSq8rGdIB2DEa653LU6e6hQwAVcTiCdBURrIOJxPSqw5x5ulBUttJU2o3ilIlTZ0lSQMVIOsCSDiAdVfZbXiWzfE4FBvCZmCNR04KG3bXkWwnGWHkiknF4ZoaspvGEhJMkjEb9GhOMbMQThXVzejpEqN4+FgJOAk4EnGK8LvxGqZjAGRhjGM8KCLx7kmSThexOJjWYx1ydMHGk4OMm4lMYkmDEHAkRdSZnSBJjVA21odIxjXJ0CMdV3VjuFbRYHIHQVGo3SNBx6XWNc6K8tsJVCbySrxUS6odaWwoihxnLjBryc6lVi4DhE/zU1ZM2X1xDd3e6bo4ITK+27U5Y8zEj+q4tW1CJbRxglZ9KN1dw0Vkup1GqTKcmzEruwpSzjcSL69GBKU4gbzAqeydmc6uC6eZTrAuqd6r2KG+F47xVwsdgbaTdbQlCdiQB27TvrfFXVaKEOvI+NKXU48nZIbYSQ2kJnScSpR2qUcVHrrtooq1LHQd0CiiitNCoLPrvdavNn2VO1BZ9d7rV5s+ygD48ooooMPor5O/e9zzvvprUqfk8d73PO++mtQaYiq5yhWt1GT3k2dKlvOgMNhIJIU4bpUYHRCUkqk4CKslFAC05Pcj2nJ9uXZ3WUoZfYbUgsqW40HWUhtV5RQm6taIUZ0lO00y6KKAPK0giDiDgeqqnyY5NDVhmIU466pWGPRcU2lP6UNgdtW01wZMycWVOgH7NbhdSNaVLxcHUVyv9ZGoUYOWuckhRRRQdBRRRQBR89ckrFss9raSVFISkgaZbdDiR+psvoH4loGurs2sEAjEHEHdqoUmdNZAigzBmiiig0wRXDbsgsPGXGkKV40Qr0hCvXXfRWNZMaT6kKc0WNXOjqedjsKjXsZrM6y6dxedjsChUvRWbY+DnZHwRLeadlH+QhR2rBcPask11Wt9FnZWuIQ2kqISBoAmABr3V2VzZSsIeZcaUSA4kpJGkSIkbxprUkuh0kkU9rlDVzi0qaBDZUHQgOm5zcF0B4oDTi2wZUkEaCElRgGf+l9m53muc6d67duq089zMaPKYdWOjGq2xmDaOdcl8pbdLinUocXzai6AHlJYuC6tYHhOLSgqJSNEWJ3M+zqcLtwhwu89eSpQIXzdyRBwF3GNF7paa6NNuTc6GH0uKbWbrYvLKkKRCTehfSAlJuKxE9yaGs6rKUIWX20Bab6Q4oNquzElK4UIUCDI0iK8N5pWdLKmUoKWlpUhaUqKbwV3RURipRGF44wSK0jMaygEBsgHUFqAHScVCRPRF55ZgeNuoA63s6LKhJUbQzAE4LSrC/cmEkmL/AEeuvYzis2P+IZwBJ+1RoCrpOnQFYddR5zEst4qurBIIwcWNKr2o4woSJwEV6OY1l6HQV0LhAvri8gm4oicVC8ROxRFAEk3lplRhLrajd5yEqSpVyAbwSkkkQQZ3jbUYnPuyHC+qceiWngq9fuXLpRPOXhFzutcRjXnJ+ZLTL5cbUtKeaLQQCcLyW0qWFTN66ygSI0a6G8wbKAkXXDdSEpJdcvCFSlQM92k6FaaAO/JWcjFpWtDLgWpCW1rgHBLoUW8SIkhJMaRriubPrvdavNn2V22DIbTKrzaSk822zpJHNtX+bEHZzisdJmuLPrvdavNn2VgHx5RRRQYSVgzktLKLjTy0JmYSYEmun6a237y76VFFAB9Nbb95d9Kj6a237y76VFFAB9Nbb95d9Kj6a237y76VFFAB9Nbb95d9Kj6a237y76VFFAB9Nbb95d9Kj6a237y76VFFAB9Nbb95d9Kj6a237y76VFFAB9Nbb95d9Kj6a237y76VFFAB9Nbb95d9Kj6a237y76VFFAB9Nbb95d9Kj6a237y76VFFAB9Nbb95d9Kj6a237y76VFFAB9Nbb95d9Kj6a237y76VFFAGPprbfvLvpVn6a237y76VFFAB9Nbb95d9Kj6a237y76VFFAGPprbfvLvpUfTW2/eXfSrNFAB9Nbb95d9KsfTW2/eXfSrNFAGPprbfvLvpVhzPG2KBBtLhBEEEyCKKKAIWaKKKAP/Z"/>
          <p:cNvSpPr>
            <a:spLocks noChangeAspect="1" noChangeArrowheads="1"/>
          </p:cNvSpPr>
          <p:nvPr/>
        </p:nvSpPr>
        <p:spPr bwMode="auto">
          <a:xfrm>
            <a:off x="1692275" y="-890588"/>
            <a:ext cx="2457450" cy="186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50000"/>
              </a:spcAft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50000"/>
              </a:spcAft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endParaRPr lang="en-US" sz="4000">
              <a:solidFill>
                <a:schemeClr val="tx1"/>
              </a:solidFill>
            </a:endParaRPr>
          </a:p>
        </p:txBody>
      </p:sp>
      <p:pic>
        <p:nvPicPr>
          <p:cNvPr id="1065996" name="Picture 12" descr="http://waynesword.palomar.edu/images/stbean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811" y="2036443"/>
            <a:ext cx="4258680" cy="323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Image result for nitrogen fixing bact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6443"/>
            <a:ext cx="2360434" cy="356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357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65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990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36325" y="258350"/>
            <a:ext cx="4950876" cy="747490"/>
          </a:xfrm>
          <a:noFill/>
        </p:spPr>
        <p:txBody>
          <a:bodyPr/>
          <a:lstStyle/>
          <a:p>
            <a:pPr eaLnBrk="1" hangingPunct="1"/>
            <a:r>
              <a:rPr lang="en-US" b="1" dirty="0"/>
              <a:t>The Nitrogen Cycle</a:t>
            </a:r>
          </a:p>
        </p:txBody>
      </p:sp>
      <p:pic>
        <p:nvPicPr>
          <p:cNvPr id="128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9" y="1027299"/>
            <a:ext cx="11689501" cy="583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64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38546" y="1487055"/>
            <a:ext cx="11862954" cy="5073765"/>
          </a:xfrm>
          <a:noFill/>
        </p:spPr>
        <p:txBody>
          <a:bodyPr>
            <a:noAutofit/>
          </a:bodyPr>
          <a:lstStyle/>
          <a:p>
            <a:pPr eaLnBrk="1" hangingPunct="1">
              <a:buClr>
                <a:srgbClr val="FFFFFF"/>
              </a:buClr>
            </a:pPr>
            <a:r>
              <a:rPr lang="en-US" sz="3200" dirty="0">
                <a:solidFill>
                  <a:schemeClr val="tx1"/>
                </a:solidFill>
              </a:rPr>
              <a:t>Nitrogen stored within the bodies of living things is returned to the nitrogen cycle once those organisms die.</a:t>
            </a:r>
          </a:p>
          <a:p>
            <a:pPr eaLnBrk="1" hangingPunct="1">
              <a:buClr>
                <a:srgbClr val="FFFFFF"/>
              </a:buClr>
            </a:pPr>
            <a:endParaRPr lang="en-US" sz="3200" dirty="0">
              <a:solidFill>
                <a:schemeClr val="tx1"/>
              </a:solidFill>
            </a:endParaRPr>
          </a:p>
          <a:p>
            <a:pPr eaLnBrk="1" hangingPunct="1">
              <a:buClr>
                <a:srgbClr val="FFFFFF"/>
              </a:buClr>
            </a:pPr>
            <a:r>
              <a:rPr lang="en-US" sz="3200" dirty="0">
                <a:solidFill>
                  <a:schemeClr val="tx1"/>
                </a:solidFill>
              </a:rPr>
              <a:t>Decomposers break down decaying plants &amp; animals. Decomposers break down plant and animal wastes.</a:t>
            </a:r>
          </a:p>
          <a:p>
            <a:pPr eaLnBrk="1" hangingPunct="1">
              <a:buClr>
                <a:srgbClr val="FFFFFF"/>
              </a:buClr>
            </a:pPr>
            <a:endParaRPr lang="en-US" sz="3200" dirty="0">
              <a:solidFill>
                <a:schemeClr val="tx1"/>
              </a:solidFill>
            </a:endParaRPr>
          </a:p>
          <a:p>
            <a:pPr eaLnBrk="1" hangingPunct="1">
              <a:buClr>
                <a:srgbClr val="FFFFFF"/>
              </a:buClr>
            </a:pPr>
            <a:r>
              <a:rPr lang="en-US" sz="3200" dirty="0">
                <a:solidFill>
                  <a:schemeClr val="tx1"/>
                </a:solidFill>
              </a:rPr>
              <a:t>Decomposers return nitrogen to the soil  </a:t>
            </a:r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3200" dirty="0">
                <a:solidFill>
                  <a:schemeClr val="tx1"/>
                </a:solidFill>
              </a:rPr>
              <a:t> bacteria transform a small amount of N into N gas </a:t>
            </a:r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3200" dirty="0">
                <a:solidFill>
                  <a:schemeClr val="tx1"/>
                </a:solidFill>
              </a:rPr>
              <a:t> this returns to the atmosphere to complete the nitrogen cycle.</a:t>
            </a:r>
          </a:p>
        </p:txBody>
      </p:sp>
      <p:sp>
        <p:nvSpPr>
          <p:cNvPr id="18435" name="Rectangle 9"/>
          <p:cNvSpPr>
            <a:spLocks noGrp="1" noChangeArrowheads="1"/>
          </p:cNvSpPr>
          <p:nvPr>
            <p:ph type="title"/>
          </p:nvPr>
        </p:nvSpPr>
        <p:spPr>
          <a:xfrm>
            <a:off x="2890105" y="304070"/>
            <a:ext cx="8911687" cy="874490"/>
          </a:xfrm>
        </p:spPr>
        <p:txBody>
          <a:bodyPr/>
          <a:lstStyle/>
          <a:p>
            <a:pPr algn="ctr" eaLnBrk="1" hangingPunct="1"/>
            <a:r>
              <a:rPr lang="en-US" b="1" dirty="0"/>
              <a:t>Decomposers and the Nitrogen Cycle</a:t>
            </a:r>
          </a:p>
        </p:txBody>
      </p:sp>
    </p:spTree>
    <p:extLst>
      <p:ext uri="{BB962C8B-B14F-4D97-AF65-F5344CB8AC3E}">
        <p14:creationId xmlns:p14="http://schemas.microsoft.com/office/powerpoint/2010/main" val="3716509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7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7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7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7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7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7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701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human impacts on nitrogen cyc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489" b="1279"/>
          <a:stretch/>
        </p:blipFill>
        <p:spPr bwMode="auto">
          <a:xfrm>
            <a:off x="1434418" y="0"/>
            <a:ext cx="9390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651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621" y="624110"/>
            <a:ext cx="9443992" cy="128089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Cycling of materials through ecosystems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Hydrologic Cycle</a:t>
            </a:r>
          </a:p>
          <a:p>
            <a:r>
              <a:rPr lang="en-US" sz="3200" dirty="0"/>
              <a:t>Carbon Cycle</a:t>
            </a:r>
          </a:p>
          <a:p>
            <a:r>
              <a:rPr lang="en-US" sz="3200" dirty="0"/>
              <a:t>Nitrogen Cycle</a:t>
            </a:r>
          </a:p>
          <a:p>
            <a:r>
              <a:rPr lang="en-US" sz="3200" dirty="0"/>
              <a:t>Phosphorus Cycle</a:t>
            </a:r>
          </a:p>
        </p:txBody>
      </p:sp>
      <p:sp>
        <p:nvSpPr>
          <p:cNvPr id="3" name="Rectangle 2"/>
          <p:cNvSpPr/>
          <p:nvPr/>
        </p:nvSpPr>
        <p:spPr>
          <a:xfrm>
            <a:off x="6915954" y="2133600"/>
            <a:ext cx="52760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https://vimeo.com/7508571</a:t>
            </a:r>
            <a:endParaRPr lang="en-US" sz="2400" dirty="0"/>
          </a:p>
          <a:p>
            <a:r>
              <a:rPr lang="en-US" sz="2400" dirty="0"/>
              <a:t>Water video</a:t>
            </a:r>
          </a:p>
        </p:txBody>
      </p:sp>
    </p:spTree>
    <p:extLst>
      <p:ext uri="{BB962C8B-B14F-4D97-AF65-F5344CB8AC3E}">
        <p14:creationId xmlns:p14="http://schemas.microsoft.com/office/powerpoint/2010/main" val="18169259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Image result for eutroph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43" y="191952"/>
            <a:ext cx="10769928" cy="685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7065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Image result for human impacts on nitrogen cyc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" t="8046" r="4552" b="3449"/>
          <a:stretch/>
        </p:blipFill>
        <p:spPr bwMode="auto">
          <a:xfrm>
            <a:off x="236482" y="72038"/>
            <a:ext cx="11776841" cy="66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9324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04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Image result for human impacts on nitrogen cyc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5" b="8134"/>
          <a:stretch/>
        </p:blipFill>
        <p:spPr bwMode="auto">
          <a:xfrm>
            <a:off x="1795189" y="101735"/>
            <a:ext cx="9172770" cy="656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7906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Image result for eutroph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5" y="358160"/>
            <a:ext cx="10842582" cy="555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2952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Nitrogen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3949" y="2133600"/>
            <a:ext cx="10010663" cy="3777622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https://www.youtube.com/watch?v=ZaFVfHftzpI&amp;t=128s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3589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243" y="497986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dirty="0"/>
              <a:t>Phosphorus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https://www.youtube.com/watch?v=leHy-Y_8nRs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466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>
          <a:xfrm>
            <a:off x="5760720" y="624110"/>
            <a:ext cx="5989320" cy="874490"/>
          </a:xfrm>
          <a:noFill/>
        </p:spPr>
        <p:txBody>
          <a:bodyPr/>
          <a:lstStyle/>
          <a:p>
            <a:pPr algn="ctr" eaLnBrk="1" hangingPunct="1"/>
            <a:r>
              <a:rPr lang="en-US" b="1" dirty="0"/>
              <a:t>The Phosphorus Cycle</a:t>
            </a:r>
          </a:p>
        </p:txBody>
      </p:sp>
      <p:sp>
        <p:nvSpPr>
          <p:cNvPr id="10680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62940" y="1498600"/>
            <a:ext cx="11315700" cy="5062220"/>
          </a:xfrm>
          <a:noFill/>
        </p:spPr>
        <p:txBody>
          <a:bodyPr>
            <a:noAutofit/>
          </a:bodyPr>
          <a:lstStyle/>
          <a:p>
            <a:pPr eaLnBrk="1" hangingPunct="1">
              <a:buClr>
                <a:srgbClr val="FFFFFF"/>
              </a:buClr>
            </a:pPr>
            <a:r>
              <a:rPr lang="en-US" sz="3600" b="1" dirty="0">
                <a:solidFill>
                  <a:schemeClr val="tx1"/>
                </a:solidFill>
              </a:rPr>
              <a:t>Phosphorus: </a:t>
            </a:r>
            <a:r>
              <a:rPr lang="en-US" sz="3600" dirty="0">
                <a:solidFill>
                  <a:schemeClr val="tx1"/>
                </a:solidFill>
              </a:rPr>
              <a:t>an element that is part of many molecules that make up the cells of living organisms.</a:t>
            </a:r>
          </a:p>
          <a:p>
            <a:pPr eaLnBrk="1" hangingPunct="1">
              <a:buClr>
                <a:srgbClr val="FFFFFF"/>
              </a:buClr>
            </a:pPr>
            <a:r>
              <a:rPr lang="en-US" sz="3600" dirty="0">
                <a:solidFill>
                  <a:schemeClr val="tx1"/>
                </a:solidFill>
              </a:rPr>
              <a:t>Plants get phosphorus they need from soil &amp;  water</a:t>
            </a:r>
          </a:p>
          <a:p>
            <a:pPr eaLnBrk="1" hangingPunct="1">
              <a:buClr>
                <a:srgbClr val="FFFFFF"/>
              </a:buClr>
            </a:pPr>
            <a:r>
              <a:rPr lang="en-US" sz="3600" dirty="0">
                <a:solidFill>
                  <a:schemeClr val="tx1"/>
                </a:solidFill>
              </a:rPr>
              <a:t>Animals get phosphorus by eating plants or other animals that have eaten plants.</a:t>
            </a:r>
          </a:p>
        </p:txBody>
      </p:sp>
    </p:spTree>
    <p:extLst>
      <p:ext uri="{BB962C8B-B14F-4D97-AF65-F5344CB8AC3E}">
        <p14:creationId xmlns:p14="http://schemas.microsoft.com/office/powerpoint/2010/main" val="1045504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8038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>
          <a:xfrm>
            <a:off x="5760720" y="624110"/>
            <a:ext cx="5989320" cy="874490"/>
          </a:xfrm>
          <a:noFill/>
        </p:spPr>
        <p:txBody>
          <a:bodyPr/>
          <a:lstStyle/>
          <a:p>
            <a:pPr algn="ctr" eaLnBrk="1" hangingPunct="1"/>
            <a:r>
              <a:rPr lang="en-US" b="1" dirty="0"/>
              <a:t>The Phosphorus Cycle</a:t>
            </a:r>
          </a:p>
        </p:txBody>
      </p:sp>
      <p:sp>
        <p:nvSpPr>
          <p:cNvPr id="10680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62940" y="1498600"/>
            <a:ext cx="11315700" cy="5062220"/>
          </a:xfrm>
          <a:noFill/>
        </p:spPr>
        <p:txBody>
          <a:bodyPr>
            <a:noAutofit/>
          </a:bodyPr>
          <a:lstStyle/>
          <a:p>
            <a:pPr eaLnBrk="1" hangingPunct="1">
              <a:buClr>
                <a:srgbClr val="FFFFFF"/>
              </a:buClr>
            </a:pPr>
            <a:r>
              <a:rPr lang="en-US" sz="3600" b="1" dirty="0">
                <a:solidFill>
                  <a:schemeClr val="tx1"/>
                </a:solidFill>
              </a:rPr>
              <a:t>Phosphorus cycle</a:t>
            </a:r>
          </a:p>
          <a:p>
            <a:pPr eaLnBrk="1" hangingPunct="1">
              <a:buClr>
                <a:srgbClr val="FFFFFF"/>
              </a:buClr>
            </a:pPr>
            <a:r>
              <a:rPr lang="en-US" sz="3600" dirty="0">
                <a:solidFill>
                  <a:schemeClr val="tx1"/>
                </a:solidFill>
              </a:rPr>
              <a:t>the cyclic movement of phosphorus in different chemical forms from the environment to organisms &amp; then back to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562344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8038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629962" y="372650"/>
            <a:ext cx="8677056" cy="770350"/>
          </a:xfrm>
          <a:noFill/>
        </p:spPr>
        <p:txBody>
          <a:bodyPr/>
          <a:lstStyle/>
          <a:p>
            <a:pPr algn="ctr" eaLnBrk="1" hangingPunct="1"/>
            <a:r>
              <a:rPr lang="en-US" b="1" dirty="0"/>
              <a:t>The Phosphorus Cycle</a:t>
            </a:r>
          </a:p>
        </p:txBody>
      </p:sp>
      <p:pic>
        <p:nvPicPr>
          <p:cNvPr id="129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78" y="1143000"/>
            <a:ext cx="10765766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639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184" y="199107"/>
            <a:ext cx="8911687" cy="702414"/>
          </a:xfrm>
        </p:spPr>
        <p:txBody>
          <a:bodyPr/>
          <a:lstStyle/>
          <a:p>
            <a:r>
              <a:rPr lang="en-US" b="1" dirty="0"/>
              <a:t>Hydrologic Cycle</a:t>
            </a:r>
          </a:p>
        </p:txBody>
      </p:sp>
      <p:pic>
        <p:nvPicPr>
          <p:cNvPr id="1026" name="Picture 2" descr="Image result for 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938" y="3773035"/>
            <a:ext cx="4562341" cy="307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7127" y="1234440"/>
            <a:ext cx="10821473" cy="5280660"/>
          </a:xfrm>
        </p:spPr>
        <p:txBody>
          <a:bodyPr>
            <a:noAutofit/>
          </a:bodyPr>
          <a:lstStyle/>
          <a:p>
            <a:r>
              <a:rPr lang="en-US" sz="3600" dirty="0"/>
              <a:t>Water never leaves Earth </a:t>
            </a:r>
          </a:p>
          <a:p>
            <a:r>
              <a:rPr lang="en-US" sz="3600" dirty="0"/>
              <a:t>Constantly being cycled -atmosphere, ocean, and land 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water cycle- </a:t>
            </a:r>
            <a:r>
              <a:rPr lang="en-US" sz="3600" dirty="0">
                <a:solidFill>
                  <a:schemeClr val="tx2"/>
                </a:solidFill>
              </a:rPr>
              <a:t>driven by energy from the sun. </a:t>
            </a:r>
          </a:p>
          <a:p>
            <a:r>
              <a:rPr lang="en-US" sz="3600" dirty="0">
                <a:solidFill>
                  <a:schemeClr val="tx2"/>
                </a:solidFill>
              </a:rPr>
              <a:t>Crucial to the existence of life on our planet. </a:t>
            </a:r>
            <a:endParaRPr lang="en-US" sz="3600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0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>
          <a:xfrm>
            <a:off x="6149340" y="281210"/>
            <a:ext cx="6042660" cy="701770"/>
          </a:xfrm>
          <a:noFill/>
        </p:spPr>
        <p:txBody>
          <a:bodyPr/>
          <a:lstStyle/>
          <a:p>
            <a:pPr algn="ctr" eaLnBrk="1" hangingPunct="1"/>
            <a:r>
              <a:rPr lang="en-US" b="1" dirty="0"/>
              <a:t>The Phosphorus Cycle</a:t>
            </a:r>
          </a:p>
        </p:txBody>
      </p:sp>
      <p:sp>
        <p:nvSpPr>
          <p:cNvPr id="10700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165860" y="1498600"/>
            <a:ext cx="11026139" cy="5062220"/>
          </a:xfrm>
          <a:noFill/>
        </p:spPr>
        <p:txBody>
          <a:bodyPr>
            <a:noAutofit/>
          </a:bodyPr>
          <a:lstStyle/>
          <a:p>
            <a:pPr eaLnBrk="1" hangingPunct="1">
              <a:buClr>
                <a:srgbClr val="FFFFFF"/>
              </a:buClr>
            </a:pPr>
            <a:r>
              <a:rPr lang="en-US" sz="3100" dirty="0">
                <a:solidFill>
                  <a:schemeClr val="tx1"/>
                </a:solidFill>
              </a:rPr>
              <a:t>Phosphorus - enter soil and water when rocks erode. </a:t>
            </a:r>
          </a:p>
          <a:p>
            <a:pPr eaLnBrk="1" hangingPunct="1">
              <a:buClr>
                <a:srgbClr val="FFFFFF"/>
              </a:buClr>
            </a:pPr>
            <a:r>
              <a:rPr lang="en-US" sz="3100" dirty="0">
                <a:solidFill>
                  <a:schemeClr val="tx1"/>
                </a:solidFill>
              </a:rPr>
              <a:t>Small amounts of phosphorus dissolve as phosphate ----&gt; moves into the soil.</a:t>
            </a:r>
          </a:p>
          <a:p>
            <a:pPr eaLnBrk="1" hangingPunct="1">
              <a:buClr>
                <a:srgbClr val="FFFFFF"/>
              </a:buClr>
            </a:pPr>
            <a:r>
              <a:rPr lang="en-US" sz="3100" dirty="0">
                <a:solidFill>
                  <a:schemeClr val="tx1"/>
                </a:solidFill>
              </a:rPr>
              <a:t>Plants absorb phosphates in soil through roots.</a:t>
            </a:r>
          </a:p>
          <a:p>
            <a:pPr eaLnBrk="1" hangingPunct="1">
              <a:buClr>
                <a:srgbClr val="FFFFFF"/>
              </a:buClr>
            </a:pPr>
            <a:r>
              <a:rPr lang="en-US" sz="3100" dirty="0">
                <a:solidFill>
                  <a:schemeClr val="tx1"/>
                </a:solidFill>
              </a:rPr>
              <a:t>Some phosphorus washes off the land - ends up in ocean.</a:t>
            </a:r>
          </a:p>
          <a:p>
            <a:pPr eaLnBrk="1" hangingPunct="1">
              <a:buClr>
                <a:srgbClr val="FFFFFF"/>
              </a:buClr>
            </a:pPr>
            <a:r>
              <a:rPr lang="en-US" sz="3100" dirty="0">
                <a:solidFill>
                  <a:schemeClr val="tx1"/>
                </a:solidFill>
              </a:rPr>
              <a:t>Because many phosphate salts are not soluble in water, they sink to the bottom and accumulate as sediment.</a:t>
            </a:r>
          </a:p>
        </p:txBody>
      </p:sp>
    </p:spTree>
    <p:extLst>
      <p:ext uri="{BB962C8B-B14F-4D97-AF65-F5344CB8AC3E}">
        <p14:creationId xmlns:p14="http://schemas.microsoft.com/office/powerpoint/2010/main" val="4243396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0086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/>
          <p:cNvSpPr>
            <a:spLocks noGrp="1" noChangeArrowheads="1"/>
          </p:cNvSpPr>
          <p:nvPr>
            <p:ph type="title"/>
          </p:nvPr>
        </p:nvSpPr>
        <p:spPr>
          <a:xfrm>
            <a:off x="1453832" y="342900"/>
            <a:ext cx="10570527" cy="640080"/>
          </a:xfrm>
          <a:noFill/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/>
              <a:t>Fertilizers and the Nitrogen and Phosphorus Cycles</a:t>
            </a:r>
          </a:p>
        </p:txBody>
      </p:sp>
      <p:sp>
        <p:nvSpPr>
          <p:cNvPr id="107111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34340" y="1211580"/>
            <a:ext cx="7589520" cy="5646420"/>
          </a:xfrm>
          <a:noFill/>
        </p:spPr>
        <p:txBody>
          <a:bodyPr>
            <a:noAutofit/>
          </a:bodyPr>
          <a:lstStyle/>
          <a:p>
            <a:pPr eaLnBrk="1" hangingPunct="1">
              <a:buClr>
                <a:srgbClr val="FFFFFF"/>
              </a:buClr>
            </a:pPr>
            <a:r>
              <a:rPr lang="en-US" sz="2600" dirty="0">
                <a:solidFill>
                  <a:schemeClr val="tx1"/>
                </a:solidFill>
              </a:rPr>
              <a:t>Fertilizers – Used to stimulate &amp; maximize plant growth, contain both nitrogen and phosphorus.</a:t>
            </a:r>
          </a:p>
          <a:p>
            <a:pPr eaLnBrk="1" hangingPunct="1">
              <a:buClr>
                <a:srgbClr val="FFFFFF"/>
              </a:buClr>
            </a:pPr>
            <a:r>
              <a:rPr lang="en-US" sz="2600" dirty="0">
                <a:solidFill>
                  <a:schemeClr val="tx1"/>
                </a:solidFill>
              </a:rPr>
              <a:t>Excessive amounts of fertilizer can enter terrestrial and aquatic ecosystems through runoff.</a:t>
            </a:r>
          </a:p>
          <a:p>
            <a:pPr eaLnBrk="1" hangingPunct="1">
              <a:buClr>
                <a:srgbClr val="FFFFFF"/>
              </a:buClr>
            </a:pPr>
            <a:r>
              <a:rPr lang="en-US" sz="2600" dirty="0">
                <a:solidFill>
                  <a:schemeClr val="tx1"/>
                </a:solidFill>
              </a:rPr>
              <a:t>Excess nitrogen and phosphorus can cause rapid growth of algae, algal bloom.</a:t>
            </a:r>
          </a:p>
          <a:p>
            <a:pPr eaLnBrk="1" hangingPunct="1">
              <a:buClr>
                <a:srgbClr val="FFFFFF"/>
              </a:buClr>
            </a:pPr>
            <a:r>
              <a:rPr lang="en-US" sz="2600" dirty="0">
                <a:solidFill>
                  <a:schemeClr val="tx1"/>
                </a:solidFill>
              </a:rPr>
              <a:t>Excess algae can deplete an aquatic ecosystem of important nutrients such as oxygen, which fish &amp; other aquatic organisms depend.</a:t>
            </a:r>
          </a:p>
        </p:txBody>
      </p:sp>
      <p:pic>
        <p:nvPicPr>
          <p:cNvPr id="1071116" name="Picture 12" descr="https://encrypted-tbn0.google.com/images?q=tbn:ANd9GcQu5oWcWcuH4ink5WoMuOyZp_fVjEdGC9td9mNN81Hfq-E6UuLh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880" y="1583683"/>
            <a:ext cx="3520440" cy="468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9760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1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1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1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7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1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1114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ph leve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" t="6510" r="3177" b="5279"/>
          <a:stretch/>
        </p:blipFill>
        <p:spPr bwMode="auto">
          <a:xfrm>
            <a:off x="1737361" y="-34409"/>
            <a:ext cx="9715500" cy="689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7911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>
          <a:xfrm>
            <a:off x="5930485" y="395510"/>
            <a:ext cx="5522375" cy="656050"/>
          </a:xfrm>
          <a:noFill/>
        </p:spPr>
        <p:txBody>
          <a:bodyPr/>
          <a:lstStyle/>
          <a:p>
            <a:pPr algn="ctr" eaLnBrk="1" hangingPunct="1"/>
            <a:r>
              <a:rPr lang="en-US" b="1" dirty="0"/>
              <a:t>Acid Precipitation</a:t>
            </a:r>
          </a:p>
        </p:txBody>
      </p:sp>
      <p:sp>
        <p:nvSpPr>
          <p:cNvPr id="10721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25780" y="1051560"/>
            <a:ext cx="7338060" cy="5280660"/>
          </a:xfrm>
          <a:noFill/>
        </p:spPr>
        <p:txBody>
          <a:bodyPr>
            <a:noAutofit/>
          </a:bodyPr>
          <a:lstStyle/>
          <a:p>
            <a:pPr eaLnBrk="1" hangingPunct="1">
              <a:buClr>
                <a:srgbClr val="FFFFFF"/>
              </a:buClr>
            </a:pPr>
            <a:r>
              <a:rPr lang="en-US" sz="3200" dirty="0">
                <a:solidFill>
                  <a:schemeClr val="tx1"/>
                </a:solidFill>
              </a:rPr>
              <a:t>When fuel is burned, large amounts of nitric oxide is release into the atmosphere.</a:t>
            </a:r>
          </a:p>
          <a:p>
            <a:pPr eaLnBrk="1" hangingPunct="1">
              <a:buClr>
                <a:srgbClr val="FFFFFF"/>
              </a:buClr>
            </a:pPr>
            <a:r>
              <a:rPr lang="en-US" sz="3200" dirty="0">
                <a:solidFill>
                  <a:schemeClr val="tx1"/>
                </a:solidFill>
              </a:rPr>
              <a:t>In the air, nitric oxide can combine with oxygen and water vapor to form </a:t>
            </a:r>
            <a:r>
              <a:rPr lang="en-US" sz="3200" b="1" dirty="0">
                <a:solidFill>
                  <a:schemeClr val="tx1"/>
                </a:solidFill>
              </a:rPr>
              <a:t>nitric acid.</a:t>
            </a:r>
          </a:p>
          <a:p>
            <a:pPr eaLnBrk="1" hangingPunct="1">
              <a:buClr>
                <a:srgbClr val="FFFFFF"/>
              </a:buClr>
            </a:pPr>
            <a:r>
              <a:rPr lang="en-US" sz="3200" dirty="0">
                <a:solidFill>
                  <a:schemeClr val="tx1"/>
                </a:solidFill>
              </a:rPr>
              <a:t>Dissolved in rain or snow, the nitric acid falls as </a:t>
            </a:r>
            <a:r>
              <a:rPr lang="en-US" sz="3200" b="1" dirty="0">
                <a:solidFill>
                  <a:schemeClr val="tx1"/>
                </a:solidFill>
              </a:rPr>
              <a:t>acid precipitation.</a:t>
            </a:r>
          </a:p>
        </p:txBody>
      </p:sp>
      <p:pic>
        <p:nvPicPr>
          <p:cNvPr id="1072138" name="Picture 10" descr="https://encrypted-tbn1.google.com/images?q=tbn:ANd9GcTiFOeJArGO2OnLdSEryF-mk4kUHknG840f0touvBzyfGmvyDr1R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736" y="2087880"/>
            <a:ext cx="3893184" cy="458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4722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2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2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72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2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2134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/>
              <a:t>Acid Rain Explained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4000" b="1" dirty="0">
                <a:hlinkClick r:id="rId2"/>
              </a:rPr>
              <a:t>Acid Rain Explained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25205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385" y="2104106"/>
            <a:ext cx="3366416" cy="3229893"/>
          </a:xfrm>
        </p:spPr>
        <p:txBody>
          <a:bodyPr/>
          <a:lstStyle/>
          <a:p>
            <a:r>
              <a:rPr lang="en-US" b="1" dirty="0"/>
              <a:t>Hydrologic Cycle</a:t>
            </a:r>
          </a:p>
        </p:txBody>
      </p:sp>
      <p:pic>
        <p:nvPicPr>
          <p:cNvPr id="26626" name="Picture 2" descr="Image result for hydrologic cycl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"/>
          <a:stretch/>
        </p:blipFill>
        <p:spPr bwMode="auto">
          <a:xfrm>
            <a:off x="4107284" y="88900"/>
            <a:ext cx="7777548" cy="669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394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05" y="1097280"/>
            <a:ext cx="5400486" cy="576072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Evaporation-</a:t>
            </a:r>
            <a:r>
              <a:rPr lang="en-US" sz="3200" dirty="0">
                <a:solidFill>
                  <a:schemeClr val="tx1"/>
                </a:solidFill>
              </a:rPr>
              <a:t>The sun heats up liquid water and changes it to a gas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 Water that  evaporates from oceans, lakes, rivers, &amp; moist soil rises up into the atmosphere.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/>
          </a:p>
        </p:txBody>
      </p:sp>
      <p:pic>
        <p:nvPicPr>
          <p:cNvPr id="4" name="Picture 5" descr="ste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90291" y="1394460"/>
            <a:ext cx="6301710" cy="425196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9805" y="189770"/>
            <a:ext cx="7854095" cy="701770"/>
          </a:xfrm>
        </p:spPr>
        <p:txBody>
          <a:bodyPr/>
          <a:lstStyle/>
          <a:p>
            <a:r>
              <a:rPr lang="en-US" b="1" dirty="0"/>
              <a:t>Hydrologic Cycle-Evaporation</a:t>
            </a:r>
          </a:p>
        </p:txBody>
      </p:sp>
    </p:spTree>
    <p:extLst>
      <p:ext uri="{BB962C8B-B14F-4D97-AF65-F5344CB8AC3E}">
        <p14:creationId xmlns:p14="http://schemas.microsoft.com/office/powerpoint/2010/main" val="278456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489805" y="1394460"/>
            <a:ext cx="5896707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Transpiration</a:t>
            </a:r>
            <a:r>
              <a:rPr lang="en-US" sz="4400" dirty="0"/>
              <a:t>- The process of evaporation from plants (In other words, it’s like plants sweating.)</a:t>
            </a:r>
            <a:br>
              <a:rPr lang="en-US" sz="4400" dirty="0"/>
            </a:br>
            <a:endParaRPr lang="en-US" sz="4400" dirty="0"/>
          </a:p>
        </p:txBody>
      </p:sp>
      <p:pic>
        <p:nvPicPr>
          <p:cNvPr id="27650" name="Picture 2" descr="Image result for transpi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180" y="80938"/>
            <a:ext cx="5459299" cy="682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9805" y="189770"/>
            <a:ext cx="7053995" cy="701770"/>
          </a:xfrm>
        </p:spPr>
        <p:txBody>
          <a:bodyPr/>
          <a:lstStyle/>
          <a:p>
            <a:r>
              <a:rPr lang="en-US" b="1" dirty="0"/>
              <a:t>Hydrologic Cycle-Transpiration</a:t>
            </a:r>
          </a:p>
        </p:txBody>
      </p:sp>
    </p:spTree>
    <p:extLst>
      <p:ext uri="{BB962C8B-B14F-4D97-AF65-F5344CB8AC3E}">
        <p14:creationId xmlns:p14="http://schemas.microsoft.com/office/powerpoint/2010/main" val="395781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49" y="693784"/>
            <a:ext cx="5968999" cy="600419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Condensation- </a:t>
            </a:r>
            <a:r>
              <a:rPr lang="en-US" dirty="0">
                <a:solidFill>
                  <a:schemeClr val="tx1"/>
                </a:solidFill>
              </a:rPr>
              <a:t>As water (in the form of gas) rises into atmosphere- starts to cool - becomes a liquid again. 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-When a large amount of water vapor condenses, it results in the formation of clouds.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7108" name="Picture 4" descr="08_sky-clouds-x">
            <a:hlinkClick r:id="rId3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1949" y="1090390"/>
            <a:ext cx="5480051" cy="35716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840980" y="388620"/>
            <a:ext cx="3982721" cy="7017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/>
              <a:t>Condensation</a:t>
            </a:r>
          </a:p>
        </p:txBody>
      </p:sp>
    </p:spTree>
    <p:extLst>
      <p:ext uri="{BB962C8B-B14F-4D97-AF65-F5344CB8AC3E}">
        <p14:creationId xmlns:p14="http://schemas.microsoft.com/office/powerpoint/2010/main" val="144457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4665</TotalTime>
  <Words>1302</Words>
  <Application>Microsoft Office PowerPoint</Application>
  <PresentationFormat>Widescreen</PresentationFormat>
  <Paragraphs>184</Paragraphs>
  <Slides>54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Calibri</vt:lpstr>
      <vt:lpstr>Century Gothic</vt:lpstr>
      <vt:lpstr>Comic Sans MS</vt:lpstr>
      <vt:lpstr>Wingdings 3</vt:lpstr>
      <vt:lpstr>Wisp</vt:lpstr>
      <vt:lpstr>Environmental Science</vt:lpstr>
      <vt:lpstr> 1st Law of Thermodynamics</vt:lpstr>
      <vt:lpstr> 2nd Law of Thermodynamics</vt:lpstr>
      <vt:lpstr>Cycling of materials through ecosystems</vt:lpstr>
      <vt:lpstr>Hydrologic Cycle</vt:lpstr>
      <vt:lpstr>Hydrologic Cycle</vt:lpstr>
      <vt:lpstr>Hydrologic Cycle-Evaporation</vt:lpstr>
      <vt:lpstr>Hydrologic Cycle-Transpiration</vt:lpstr>
      <vt:lpstr>Condensation- As water (in the form of gas) rises into atmosphere- starts to cool - becomes a liquid again.   -When a large amount of water vapor condenses, it results in the formation of clouds. </vt:lpstr>
      <vt:lpstr>Precipitation-When the water in the clouds gets too heavy, the water falls back to the earth.  </vt:lpstr>
      <vt:lpstr>Groundwater- When rain falls on the land, some of the water is absorbed into the ground forming pockets of water.  </vt:lpstr>
      <vt:lpstr>Most groundwater eventually returns to the ocean.   Other - runs directly into streams or rivers.    Runoff- Water that collects in rivers, streams, and oceans </vt:lpstr>
      <vt:lpstr>PowerPoint Presentation</vt:lpstr>
      <vt:lpstr>Carbon Cycle-Introduced</vt:lpstr>
      <vt:lpstr>The Carbon Cycle</vt:lpstr>
      <vt:lpstr>Carbon…Where is it?</vt:lpstr>
      <vt:lpstr>The Carbon Cycle</vt:lpstr>
      <vt:lpstr>The Carbon Cycle</vt:lpstr>
      <vt:lpstr>The Carbon Cycle</vt:lpstr>
      <vt:lpstr>Carbon</vt:lpstr>
      <vt:lpstr>How Humans Affect the Carbon Cycle</vt:lpstr>
      <vt:lpstr>How Humans Affect the Carbon Cycle</vt:lpstr>
      <vt:lpstr>Ocean Acidification</vt:lpstr>
      <vt:lpstr>Ocean Acidification</vt:lpstr>
      <vt:lpstr>Ocean Acidification</vt:lpstr>
      <vt:lpstr>PowerPoint Presentation</vt:lpstr>
      <vt:lpstr>PowerPoint Presentation</vt:lpstr>
      <vt:lpstr>PowerPoint Presentation</vt:lpstr>
      <vt:lpstr>Ocean Acidification-Impacts from Humans</vt:lpstr>
      <vt:lpstr>Ocean Acidification-Impacts from Humans</vt:lpstr>
      <vt:lpstr>Norton the Nucleus Explains the Carbon Cycle</vt:lpstr>
      <vt:lpstr>PowerPoint Presentation</vt:lpstr>
      <vt:lpstr>Nitrogen Cycle</vt:lpstr>
      <vt:lpstr>The Nitrogen Cycle</vt:lpstr>
      <vt:lpstr>The Nitrogen Cycle</vt:lpstr>
      <vt:lpstr>The Nitrogen Cycle</vt:lpstr>
      <vt:lpstr>The Nitrogen Cycle</vt:lpstr>
      <vt:lpstr>Decomposers and the Nitrogen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Nitrogen cycle</vt:lpstr>
      <vt:lpstr>Phosphorus Cycle</vt:lpstr>
      <vt:lpstr>The Phosphorus Cycle</vt:lpstr>
      <vt:lpstr>The Phosphorus Cycle</vt:lpstr>
      <vt:lpstr>The Phosphorus Cycle</vt:lpstr>
      <vt:lpstr>The Phosphorus Cycle</vt:lpstr>
      <vt:lpstr>Fertilizers and the Nitrogen and Phosphorus Cycles</vt:lpstr>
      <vt:lpstr>PowerPoint Presentation</vt:lpstr>
      <vt:lpstr>Acid Precipitation</vt:lpstr>
      <vt:lpstr>Acid Rain Explained</vt:lpstr>
    </vt:vector>
  </TitlesOfParts>
  <Company>Marietta City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Science</dc:title>
  <dc:creator>DeLeon, Christina</dc:creator>
  <cp:lastModifiedBy>Christina Deleon</cp:lastModifiedBy>
  <cp:revision>215</cp:revision>
  <cp:lastPrinted>2017-11-06T11:27:24Z</cp:lastPrinted>
  <dcterms:created xsi:type="dcterms:W3CDTF">2016-09-04T13:10:50Z</dcterms:created>
  <dcterms:modified xsi:type="dcterms:W3CDTF">2019-08-16T19:45:40Z</dcterms:modified>
</cp:coreProperties>
</file>